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sldIdLst>
    <p:sldId id="256" r:id="rId2"/>
    <p:sldId id="258" r:id="rId3"/>
    <p:sldId id="281" r:id="rId4"/>
    <p:sldId id="280" r:id="rId5"/>
    <p:sldId id="282" r:id="rId6"/>
    <p:sldId id="262" r:id="rId7"/>
    <p:sldId id="259" r:id="rId8"/>
    <p:sldId id="264" r:id="rId9"/>
    <p:sldId id="266" r:id="rId10"/>
    <p:sldId id="267" r:id="rId11"/>
    <p:sldId id="270" r:id="rId12"/>
    <p:sldId id="275" r:id="rId13"/>
    <p:sldId id="276" r:id="rId14"/>
    <p:sldId id="277" r:id="rId15"/>
    <p:sldId id="278" r:id="rId16"/>
    <p:sldId id="279" r:id="rId17"/>
    <p:sldId id="261" r:id="rId18"/>
    <p:sldId id="269" r:id="rId19"/>
    <p:sldId id="274" r:id="rId20"/>
  </p:sldIdLst>
  <p:sldSz cx="9144000" cy="6858000" type="screen4x3"/>
  <p:notesSz cx="7102475" cy="10231438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4586"/>
    <a:srgbClr val="FBE5EC"/>
    <a:srgbClr val="F5B5C9"/>
    <a:srgbClr val="EB7197"/>
    <a:srgbClr val="E44073"/>
    <a:srgbClr val="9A5483"/>
    <a:srgbClr val="C31B4F"/>
    <a:srgbClr val="F6165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106" d="100"/>
          <a:sy n="106" d="100"/>
        </p:scale>
        <p:origin x="684" y="24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3077739" cy="511572"/>
          </a:xfrm>
          <a:prstGeom prst="rect">
            <a:avLst/>
          </a:prstGeom>
        </p:spPr>
        <p:txBody>
          <a:bodyPr vert="horz" lIns="99042" tIns="49521" rIns="99042" bIns="49521" rtlCol="0"/>
          <a:lstStyle>
            <a:lvl1pPr algn="l">
              <a:defRPr sz="13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4023093" y="1"/>
            <a:ext cx="3077739" cy="511572"/>
          </a:xfrm>
          <a:prstGeom prst="rect">
            <a:avLst/>
          </a:prstGeom>
        </p:spPr>
        <p:txBody>
          <a:bodyPr vert="horz" lIns="99042" tIns="49521" rIns="99042" bIns="49521" rtlCol="0"/>
          <a:lstStyle>
            <a:lvl1pPr algn="r">
              <a:defRPr sz="1300"/>
            </a:lvl1pPr>
          </a:lstStyle>
          <a:p>
            <a:fld id="{ECDB338E-5734-4736-955A-C5CEE6EA615E}" type="datetimeFigureOut">
              <a:rPr lang="fr-FR" smtClean="0"/>
              <a:t>16/05/2018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992188" y="766763"/>
            <a:ext cx="5118100" cy="3838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9042" tIns="49521" rIns="99042" bIns="49521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710248" y="4859933"/>
            <a:ext cx="5681980" cy="4604147"/>
          </a:xfrm>
          <a:prstGeom prst="rect">
            <a:avLst/>
          </a:prstGeom>
        </p:spPr>
        <p:txBody>
          <a:bodyPr vert="horz" lIns="99042" tIns="49521" rIns="99042" bIns="49521" rtlCol="0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1" y="9718090"/>
            <a:ext cx="3077739" cy="511572"/>
          </a:xfrm>
          <a:prstGeom prst="rect">
            <a:avLst/>
          </a:prstGeom>
        </p:spPr>
        <p:txBody>
          <a:bodyPr vert="horz" lIns="99042" tIns="49521" rIns="99042" bIns="49521" rtlCol="0" anchor="b"/>
          <a:lstStyle>
            <a:lvl1pPr algn="l">
              <a:defRPr sz="13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4023093" y="9718090"/>
            <a:ext cx="3077739" cy="511572"/>
          </a:xfrm>
          <a:prstGeom prst="rect">
            <a:avLst/>
          </a:prstGeom>
        </p:spPr>
        <p:txBody>
          <a:bodyPr vert="horz" lIns="99042" tIns="49521" rIns="99042" bIns="49521" rtlCol="0" anchor="b"/>
          <a:lstStyle>
            <a:lvl1pPr algn="r">
              <a:defRPr sz="1300"/>
            </a:lvl1pPr>
          </a:lstStyle>
          <a:p>
            <a:fld id="{4CA85DBA-7047-4D60-8EEE-1E2E3AC00BB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7216445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A85DBA-7047-4D60-8EEE-1E2E3AC00BB0}" type="slidenum">
              <a:rPr lang="fr-FR" smtClean="0"/>
              <a:t>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4409726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6727676"/>
            <a:ext cx="9144000" cy="130324"/>
          </a:xfrm>
          <a:prstGeom prst="rect">
            <a:avLst/>
          </a:prstGeom>
          <a:solidFill>
            <a:srgbClr val="E4407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Rectangle 7"/>
          <p:cNvSpPr/>
          <p:nvPr userDrawn="1"/>
        </p:nvSpPr>
        <p:spPr>
          <a:xfrm>
            <a:off x="0" y="6597352"/>
            <a:ext cx="9144000" cy="130324"/>
          </a:xfrm>
          <a:prstGeom prst="rect">
            <a:avLst/>
          </a:prstGeom>
          <a:solidFill>
            <a:srgbClr val="C31B4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6876256" y="6545113"/>
            <a:ext cx="2133600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9E5E0B5C-9565-4010-AAAA-0D78581BB26A}" type="slidenum">
              <a:rPr lang="fr-FR" smtClean="0"/>
              <a:pPr/>
              <a:t>‹N°›</a:t>
            </a:fld>
            <a:endParaRPr lang="fr-FR" dirty="0"/>
          </a:p>
        </p:txBody>
      </p:sp>
      <p:pic>
        <p:nvPicPr>
          <p:cNvPr id="1026" name="Picture 2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6389109"/>
            <a:ext cx="827584" cy="4164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Image 4" descr="image004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8424" y="6406944"/>
            <a:ext cx="648072" cy="5367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02625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4216F0-69D4-44B6-8285-143D6AB4F0A2}" type="datetimeFigureOut">
              <a:rPr lang="fr-FR" smtClean="0"/>
              <a:t>16/05/2018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E0B5C-9565-4010-AAAA-0D78581BB26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588399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4216F0-69D4-44B6-8285-143D6AB4F0A2}" type="datetimeFigureOut">
              <a:rPr lang="fr-FR" smtClean="0"/>
              <a:t>16/05/2018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E0B5C-9565-4010-AAAA-0D78581BB26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011089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4216F0-69D4-44B6-8285-143D6AB4F0A2}" type="datetimeFigureOut">
              <a:rPr lang="fr-FR" smtClean="0"/>
              <a:t>16/05/2018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E0B5C-9565-4010-AAAA-0D78581BB26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574880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4216F0-69D4-44B6-8285-143D6AB4F0A2}" type="datetimeFigureOut">
              <a:rPr lang="fr-FR" smtClean="0"/>
              <a:t>16/05/2018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E0B5C-9565-4010-AAAA-0D78581BB26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338465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4216F0-69D4-44B6-8285-143D6AB4F0A2}" type="datetimeFigureOut">
              <a:rPr lang="fr-FR" smtClean="0"/>
              <a:t>16/05/2018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E0B5C-9565-4010-AAAA-0D78581BB26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564470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4216F0-69D4-44B6-8285-143D6AB4F0A2}" type="datetimeFigureOut">
              <a:rPr lang="fr-FR" smtClean="0"/>
              <a:t>16/05/2018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E0B5C-9565-4010-AAAA-0D78581BB26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905634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4216F0-69D4-44B6-8285-143D6AB4F0A2}" type="datetimeFigureOut">
              <a:rPr lang="fr-FR" smtClean="0"/>
              <a:t>16/05/2018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E0B5C-9565-4010-AAAA-0D78581BB26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052954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4216F0-69D4-44B6-8285-143D6AB4F0A2}" type="datetimeFigureOut">
              <a:rPr lang="fr-FR" smtClean="0"/>
              <a:t>16/05/2018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E0B5C-9565-4010-AAAA-0D78581BB26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027394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4216F0-69D4-44B6-8285-143D6AB4F0A2}" type="datetimeFigureOut">
              <a:rPr lang="fr-FR" smtClean="0"/>
              <a:t>16/05/2018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E0B5C-9565-4010-AAAA-0D78581BB26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285401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4216F0-69D4-44B6-8285-143D6AB4F0A2}" type="datetimeFigureOut">
              <a:rPr lang="fr-FR" smtClean="0"/>
              <a:t>16/05/2018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E0B5C-9565-4010-AAAA-0D78581BB26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899759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24216F0-69D4-44B6-8285-143D6AB4F0A2}" type="datetimeFigureOut">
              <a:rPr lang="fr-FR" smtClean="0"/>
              <a:t>16/05/2018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E5E0B5C-9565-4010-AAAA-0D78581BB26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054905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3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gner un rectangle à un seul coin 6"/>
          <p:cNvSpPr/>
          <p:nvPr/>
        </p:nvSpPr>
        <p:spPr>
          <a:xfrm flipV="1">
            <a:off x="0" y="-5730"/>
            <a:ext cx="6516216" cy="6171034"/>
          </a:xfrm>
          <a:prstGeom prst="snip1Rect">
            <a:avLst/>
          </a:prstGeom>
          <a:gradFill flip="none" rotWithShape="1">
            <a:gsLst>
              <a:gs pos="30000">
                <a:srgbClr val="E44073"/>
              </a:gs>
              <a:gs pos="62000">
                <a:srgbClr val="EB7197"/>
              </a:gs>
              <a:gs pos="100000">
                <a:srgbClr val="FBE5EC"/>
              </a:gs>
            </a:gsLst>
            <a:path path="rect">
              <a:fillToRect r="100000" b="100000"/>
            </a:path>
            <a:tileRect l="-100000" t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CustomShape 7"/>
          <p:cNvSpPr/>
          <p:nvPr/>
        </p:nvSpPr>
        <p:spPr>
          <a:xfrm>
            <a:off x="539552" y="347633"/>
            <a:ext cx="8208912" cy="271941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2" y="2"/>
                </a:moveTo>
                <a:lnTo>
                  <a:pt x="3" y="2"/>
                </a:lnTo>
                <a:lnTo>
                  <a:pt x="3" y="3"/>
                </a:lnTo>
                <a:lnTo>
                  <a:pt x="2" y="3"/>
                </a:lnTo>
                <a:lnTo>
                  <a:pt x="2" y="2"/>
                </a:lnTo>
                <a:close/>
              </a:path>
            </a:pathLst>
          </a:cu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84960" tIns="42480" rIns="84960" bIns="42480" anchorCtr="1"/>
          <a:lstStyle/>
          <a:p>
            <a:pPr algn="ctr">
              <a:lnSpc>
                <a:spcPct val="100000"/>
              </a:lnSpc>
            </a:pPr>
            <a:r>
              <a:rPr lang="fr-FR" sz="3200" b="1" i="1" strike="noStrike" spc="-1" dirty="0" smtClean="0">
                <a:solidFill>
                  <a:srgbClr val="004586"/>
                </a:solidFill>
                <a:uFill>
                  <a:solidFill>
                    <a:srgbClr val="FFFFFF"/>
                  </a:solidFill>
                </a:uFill>
                <a:latin typeface="Century Gothic"/>
                <a:ea typeface="Arial"/>
              </a:rPr>
              <a:t>Aménagement d’un carrefour giratoire</a:t>
            </a:r>
          </a:p>
          <a:p>
            <a:pPr algn="ctr">
              <a:lnSpc>
                <a:spcPct val="100000"/>
              </a:lnSpc>
            </a:pPr>
            <a:r>
              <a:rPr lang="fr-FR" sz="3200" b="1" i="1" strike="noStrike" spc="-1" dirty="0" smtClean="0">
                <a:solidFill>
                  <a:srgbClr val="004586"/>
                </a:solidFill>
                <a:uFill>
                  <a:solidFill>
                    <a:srgbClr val="FFFFFF"/>
                  </a:solidFill>
                </a:uFill>
                <a:latin typeface="Century Gothic"/>
                <a:ea typeface="Arial"/>
              </a:rPr>
              <a:t>Avenue de </a:t>
            </a:r>
            <a:r>
              <a:rPr lang="fr-FR" sz="3200" b="1" i="1" strike="noStrike" spc="-1" dirty="0" err="1" smtClean="0">
                <a:solidFill>
                  <a:srgbClr val="004586"/>
                </a:solidFill>
                <a:uFill>
                  <a:solidFill>
                    <a:srgbClr val="FFFFFF"/>
                  </a:solidFill>
                </a:uFill>
                <a:latin typeface="Century Gothic"/>
                <a:ea typeface="Arial"/>
              </a:rPr>
              <a:t>Jallieu</a:t>
            </a:r>
            <a:r>
              <a:rPr lang="fr-FR" sz="3200" b="1" i="1" strike="noStrike" spc="-1" dirty="0" smtClean="0">
                <a:solidFill>
                  <a:srgbClr val="004586"/>
                </a:solidFill>
                <a:uFill>
                  <a:solidFill>
                    <a:srgbClr val="FFFFFF"/>
                  </a:solidFill>
                </a:uFill>
                <a:latin typeface="Century Gothic"/>
                <a:ea typeface="Arial"/>
              </a:rPr>
              <a:t> / Avenue Pierre Louve</a:t>
            </a:r>
            <a:br>
              <a:rPr lang="fr-FR" sz="3200" b="1" i="1" strike="noStrike" spc="-1" dirty="0" smtClean="0">
                <a:solidFill>
                  <a:srgbClr val="004586"/>
                </a:solidFill>
                <a:uFill>
                  <a:solidFill>
                    <a:srgbClr val="FFFFFF"/>
                  </a:solidFill>
                </a:uFill>
                <a:latin typeface="Century Gothic"/>
                <a:ea typeface="Arial"/>
              </a:rPr>
            </a:br>
            <a:r>
              <a:rPr lang="fr-FR" sz="2500" b="1" i="1" strike="noStrike" spc="-1" dirty="0" smtClean="0">
                <a:solidFill>
                  <a:srgbClr val="004586"/>
                </a:solidFill>
                <a:uFill>
                  <a:solidFill>
                    <a:srgbClr val="FFFFFF"/>
                  </a:solidFill>
                </a:uFill>
                <a:latin typeface="Century Gothic"/>
                <a:ea typeface="Arial"/>
              </a:rPr>
              <a:t>Commune de l’Isle d’</a:t>
            </a:r>
            <a:r>
              <a:rPr lang="fr-FR" sz="2500" b="1" i="1" strike="noStrike" spc="-1" dirty="0" err="1" smtClean="0">
                <a:solidFill>
                  <a:srgbClr val="004586"/>
                </a:solidFill>
                <a:uFill>
                  <a:solidFill>
                    <a:srgbClr val="FFFFFF"/>
                  </a:solidFill>
                </a:uFill>
                <a:latin typeface="Century Gothic"/>
                <a:ea typeface="Arial"/>
              </a:rPr>
              <a:t>Abeau</a:t>
            </a:r>
            <a:endParaRPr lang="fr-FR" sz="250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endParaRPr lang="fr-FR" sz="120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fr-FR" sz="2800" b="1" i="1" strike="noStrike" spc="-1" dirty="0" smtClean="0">
                <a:solidFill>
                  <a:srgbClr val="004586"/>
                </a:solidFill>
                <a:uFill>
                  <a:solidFill>
                    <a:srgbClr val="FFFFFF"/>
                  </a:solidFill>
                </a:uFill>
                <a:latin typeface="Century Gothic"/>
                <a:ea typeface="Arial"/>
              </a:rPr>
              <a:t>PRESENTATION DES TRAVAUX</a:t>
            </a:r>
            <a:endParaRPr lang="fr-FR" sz="280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16763" y="2492896"/>
            <a:ext cx="4947525" cy="31356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ectangle 8"/>
          <p:cNvSpPr/>
          <p:nvPr/>
        </p:nvSpPr>
        <p:spPr>
          <a:xfrm>
            <a:off x="6111242" y="5723964"/>
            <a:ext cx="283160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00000"/>
              </a:lnSpc>
            </a:pPr>
            <a:r>
              <a:rPr lang="fr-FR" b="1" i="1" strike="noStrike" spc="-1" dirty="0" smtClean="0">
                <a:solidFill>
                  <a:srgbClr val="004586"/>
                </a:solidFill>
                <a:uFill>
                  <a:solidFill>
                    <a:srgbClr val="FFFFFF"/>
                  </a:solidFill>
                </a:uFill>
                <a:latin typeface="Century Gothic"/>
                <a:ea typeface="Arial"/>
              </a:rPr>
              <a:t>Réunion du 16 mai 2018</a:t>
            </a:r>
            <a:endParaRPr lang="fr-FR" sz="160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772996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stomShape 1"/>
          <p:cNvSpPr/>
          <p:nvPr/>
        </p:nvSpPr>
        <p:spPr>
          <a:xfrm>
            <a:off x="680944" y="116632"/>
            <a:ext cx="7854120" cy="72008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2" y="2"/>
                </a:moveTo>
                <a:lnTo>
                  <a:pt x="3" y="2"/>
                </a:lnTo>
                <a:lnTo>
                  <a:pt x="3" y="3"/>
                </a:lnTo>
                <a:lnTo>
                  <a:pt x="2" y="3"/>
                </a:lnTo>
                <a:lnTo>
                  <a:pt x="2" y="2"/>
                </a:lnTo>
                <a:close/>
              </a:path>
            </a:pathLst>
          </a:cu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ctr"/>
          <a:lstStyle/>
          <a:p>
            <a:pPr algn="ctr">
              <a:lnSpc>
                <a:spcPct val="90000"/>
              </a:lnSpc>
            </a:pPr>
            <a:r>
              <a:rPr lang="fr-FR" sz="3600" b="1" i="1" strike="noStrike" spc="-1" dirty="0" smtClean="0">
                <a:solidFill>
                  <a:srgbClr val="969696"/>
                </a:solidFill>
                <a:uFill>
                  <a:solidFill>
                    <a:srgbClr val="FFFFFF"/>
                  </a:solidFill>
                </a:uFill>
                <a:latin typeface="Century Gothic"/>
                <a:ea typeface="Times New Roman"/>
              </a:rPr>
              <a:t>Financement</a:t>
            </a:r>
            <a:endParaRPr lang="fr-FR" sz="360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866712" y="836712"/>
            <a:ext cx="7482583" cy="48013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371600" lvl="2" indent="-457200">
              <a:buFont typeface="Courier New" pitchFamily="49" charset="0"/>
              <a:buChar char="o"/>
            </a:pPr>
            <a:endParaRPr lang="fr-FR" sz="2500" b="1" spc="-1" dirty="0" smtClean="0">
              <a:solidFill>
                <a:srgbClr val="004586"/>
              </a:solidFill>
              <a:uFill>
                <a:solidFill>
                  <a:srgbClr val="FFFFFF"/>
                </a:solidFill>
              </a:uFill>
              <a:latin typeface="Century Gothic"/>
            </a:endParaRPr>
          </a:p>
          <a:p>
            <a:pPr marL="179388" lvl="2"/>
            <a:r>
              <a:rPr lang="fr-FR" sz="2800" b="1" spc="-1" dirty="0">
                <a:solidFill>
                  <a:srgbClr val="004586"/>
                </a:solidFill>
                <a:uFill>
                  <a:solidFill>
                    <a:srgbClr val="FFFFFF"/>
                  </a:solidFill>
                </a:uFill>
                <a:latin typeface="Century Gothic"/>
              </a:rPr>
              <a:t>C</a:t>
            </a:r>
            <a:r>
              <a:rPr lang="fr-FR" sz="2800" b="1" spc="-1" dirty="0" smtClean="0">
                <a:solidFill>
                  <a:srgbClr val="004586"/>
                </a:solidFill>
                <a:uFill>
                  <a:solidFill>
                    <a:srgbClr val="FFFFFF"/>
                  </a:solidFill>
                </a:uFill>
                <a:latin typeface="Century Gothic"/>
              </a:rPr>
              <a:t>oût </a:t>
            </a:r>
            <a:r>
              <a:rPr lang="fr-FR" sz="2800" b="1" spc="-1" dirty="0">
                <a:solidFill>
                  <a:srgbClr val="004586"/>
                </a:solidFill>
                <a:uFill>
                  <a:solidFill>
                    <a:srgbClr val="FFFFFF"/>
                  </a:solidFill>
                </a:uFill>
                <a:latin typeface="Century Gothic"/>
              </a:rPr>
              <a:t>bilan de l’opération : 600 000 </a:t>
            </a:r>
            <a:r>
              <a:rPr lang="fr-FR" sz="2800" b="1" spc="-1" dirty="0" smtClean="0">
                <a:solidFill>
                  <a:srgbClr val="004586"/>
                </a:solidFill>
                <a:uFill>
                  <a:solidFill>
                    <a:srgbClr val="FFFFFF"/>
                  </a:solidFill>
                </a:uFill>
                <a:latin typeface="Century Gothic"/>
              </a:rPr>
              <a:t>€</a:t>
            </a:r>
          </a:p>
          <a:p>
            <a:pPr marL="179388" lvl="2"/>
            <a:endParaRPr lang="fr-FR" sz="2800" b="1" spc="-1" dirty="0">
              <a:solidFill>
                <a:srgbClr val="004586"/>
              </a:solidFill>
              <a:uFill>
                <a:solidFill>
                  <a:srgbClr val="FFFFFF"/>
                </a:solidFill>
              </a:uFill>
              <a:latin typeface="Century Gothic"/>
            </a:endParaRPr>
          </a:p>
          <a:p>
            <a:pPr marL="1371600" lvl="2" indent="-457200">
              <a:buFont typeface="Courier New" pitchFamily="49" charset="0"/>
              <a:buChar char="o"/>
            </a:pPr>
            <a:endParaRPr lang="fr-FR" sz="2500" b="1" spc="-1" dirty="0" smtClean="0">
              <a:solidFill>
                <a:srgbClr val="004586"/>
              </a:solidFill>
              <a:uFill>
                <a:solidFill>
                  <a:srgbClr val="FFFFFF"/>
                </a:solidFill>
              </a:uFill>
              <a:latin typeface="Century Gothic"/>
            </a:endParaRPr>
          </a:p>
          <a:p>
            <a:pPr marL="1371600" lvl="2" indent="-457200">
              <a:buFont typeface="Courier New" pitchFamily="49" charset="0"/>
              <a:buChar char="o"/>
            </a:pPr>
            <a:r>
              <a:rPr lang="fr-FR" sz="2500" b="1" spc="-1" dirty="0" smtClean="0">
                <a:solidFill>
                  <a:srgbClr val="004586"/>
                </a:solidFill>
                <a:uFill>
                  <a:solidFill>
                    <a:srgbClr val="FFFFFF"/>
                  </a:solidFill>
                </a:uFill>
                <a:latin typeface="Century Gothic"/>
              </a:rPr>
              <a:t> </a:t>
            </a:r>
            <a:r>
              <a:rPr lang="fr-FR" sz="2500" b="1" spc="-1" dirty="0">
                <a:solidFill>
                  <a:srgbClr val="004586"/>
                </a:solidFill>
                <a:uFill>
                  <a:solidFill>
                    <a:srgbClr val="FFFFFF"/>
                  </a:solidFill>
                </a:uFill>
                <a:latin typeface="Century Gothic"/>
              </a:rPr>
              <a:t>CAPI </a:t>
            </a:r>
            <a:r>
              <a:rPr lang="fr-FR" sz="2500" b="1" spc="-1" dirty="0" smtClean="0">
                <a:solidFill>
                  <a:srgbClr val="004586"/>
                </a:solidFill>
                <a:uFill>
                  <a:solidFill>
                    <a:srgbClr val="FFFFFF"/>
                  </a:solidFill>
                </a:uFill>
                <a:latin typeface="Century Gothic"/>
              </a:rPr>
              <a:t>:  460 000 €</a:t>
            </a:r>
          </a:p>
          <a:p>
            <a:pPr marL="1371600" lvl="2" indent="-457200">
              <a:buFont typeface="Courier New" pitchFamily="49" charset="0"/>
              <a:buChar char="o"/>
            </a:pPr>
            <a:endParaRPr lang="fr-FR" sz="2500" b="1" spc="-1" dirty="0" smtClean="0">
              <a:solidFill>
                <a:srgbClr val="004586"/>
              </a:solidFill>
              <a:uFill>
                <a:solidFill>
                  <a:srgbClr val="FFFFFF"/>
                </a:solidFill>
              </a:uFill>
              <a:latin typeface="Century Gothic"/>
            </a:endParaRPr>
          </a:p>
          <a:p>
            <a:pPr lvl="2"/>
            <a:endParaRPr lang="fr-FR" sz="2500" b="1" spc="-1" dirty="0" smtClean="0">
              <a:solidFill>
                <a:srgbClr val="004586"/>
              </a:solidFill>
              <a:uFill>
                <a:solidFill>
                  <a:srgbClr val="FFFFFF"/>
                </a:solidFill>
              </a:uFill>
              <a:latin typeface="Century Gothic"/>
            </a:endParaRPr>
          </a:p>
          <a:p>
            <a:pPr marL="1371600" lvl="2" indent="-457200">
              <a:buFont typeface="Courier New" pitchFamily="49" charset="0"/>
              <a:buChar char="o"/>
            </a:pPr>
            <a:r>
              <a:rPr lang="fr-FR" sz="2500" b="1" spc="-1" dirty="0" smtClean="0">
                <a:solidFill>
                  <a:srgbClr val="004586"/>
                </a:solidFill>
                <a:uFill>
                  <a:solidFill>
                    <a:srgbClr val="FFFFFF"/>
                  </a:solidFill>
                </a:uFill>
                <a:latin typeface="Century Gothic"/>
              </a:rPr>
              <a:t>Commune : 140 000 €</a:t>
            </a:r>
          </a:p>
          <a:p>
            <a:pPr lvl="2"/>
            <a:endParaRPr lang="fr-FR" sz="2500" b="1" spc="-1" dirty="0" smtClean="0">
              <a:solidFill>
                <a:srgbClr val="004586"/>
              </a:solidFill>
              <a:uFill>
                <a:solidFill>
                  <a:srgbClr val="FFFFFF"/>
                </a:solidFill>
              </a:uFill>
              <a:latin typeface="Century Gothic"/>
            </a:endParaRPr>
          </a:p>
          <a:p>
            <a:pPr lvl="2"/>
            <a:endParaRPr lang="fr-FR" sz="2500" b="1" spc="-1" dirty="0">
              <a:solidFill>
                <a:srgbClr val="004586"/>
              </a:solidFill>
              <a:uFill>
                <a:solidFill>
                  <a:srgbClr val="FFFFFF"/>
                </a:solidFill>
              </a:uFill>
              <a:latin typeface="Century Gothic"/>
            </a:endParaRPr>
          </a:p>
          <a:p>
            <a:pPr marL="1371600" lvl="2" indent="-457200">
              <a:buFont typeface="Courier New" pitchFamily="49" charset="0"/>
              <a:buChar char="o"/>
            </a:pPr>
            <a:r>
              <a:rPr lang="fr-FR" sz="2500" b="1" spc="-1" dirty="0">
                <a:solidFill>
                  <a:srgbClr val="004586"/>
                </a:solidFill>
                <a:uFill>
                  <a:solidFill>
                    <a:srgbClr val="FFFFFF"/>
                  </a:solidFill>
                </a:uFill>
                <a:latin typeface="Century Gothic"/>
              </a:rPr>
              <a:t>Département </a:t>
            </a:r>
            <a:r>
              <a:rPr lang="fr-FR" sz="2500" b="1" spc="-1" dirty="0" smtClean="0">
                <a:solidFill>
                  <a:srgbClr val="004586"/>
                </a:solidFill>
                <a:uFill>
                  <a:solidFill>
                    <a:srgbClr val="FFFFFF"/>
                  </a:solidFill>
                </a:uFill>
                <a:latin typeface="Century Gothic"/>
              </a:rPr>
              <a:t>de l’Isère:</a:t>
            </a:r>
          </a:p>
          <a:p>
            <a:pPr lvl="2"/>
            <a:r>
              <a:rPr lang="fr-FR" sz="2500" b="1" spc="-1" dirty="0" smtClean="0">
                <a:solidFill>
                  <a:srgbClr val="004586"/>
                </a:solidFill>
                <a:uFill>
                  <a:solidFill>
                    <a:srgbClr val="FFFFFF"/>
                  </a:solidFill>
                </a:uFill>
                <a:latin typeface="Century Gothic"/>
              </a:rPr>
              <a:t>     Bande </a:t>
            </a:r>
            <a:r>
              <a:rPr lang="fr-FR" sz="2500" b="1" spc="-1" dirty="0">
                <a:solidFill>
                  <a:srgbClr val="004586"/>
                </a:solidFill>
                <a:uFill>
                  <a:solidFill>
                    <a:srgbClr val="FFFFFF"/>
                  </a:solidFill>
                </a:uFill>
                <a:latin typeface="Century Gothic"/>
              </a:rPr>
              <a:t>de </a:t>
            </a:r>
            <a:r>
              <a:rPr lang="fr-FR" sz="2500" b="1" spc="-1" dirty="0" smtClean="0">
                <a:solidFill>
                  <a:srgbClr val="004586"/>
                </a:solidFill>
                <a:uFill>
                  <a:solidFill>
                    <a:srgbClr val="FFFFFF"/>
                  </a:solidFill>
                </a:uFill>
                <a:latin typeface="Century Gothic"/>
              </a:rPr>
              <a:t>roulement </a:t>
            </a:r>
            <a:endParaRPr lang="fr-FR" sz="2500" b="1" spc="-1" dirty="0">
              <a:solidFill>
                <a:srgbClr val="004586"/>
              </a:solidFill>
              <a:uFill>
                <a:solidFill>
                  <a:srgbClr val="FFFFFF"/>
                </a:solidFill>
              </a:uFill>
              <a:latin typeface="Century Gothic"/>
            </a:endParaRPr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6056" y="2353960"/>
            <a:ext cx="1330178" cy="669418"/>
          </a:xfrm>
          <a:prstGeom prst="rect">
            <a:avLst/>
          </a:prstGeom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2120" y="3374909"/>
            <a:ext cx="1346853" cy="1114780"/>
          </a:xfrm>
          <a:prstGeom prst="rect">
            <a:avLst/>
          </a:prstGeom>
        </p:spPr>
      </p:pic>
      <p:pic>
        <p:nvPicPr>
          <p:cNvPr id="6" name="Imag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6176" y="4694492"/>
            <a:ext cx="1721943" cy="7557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05061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stomShape 1"/>
          <p:cNvSpPr/>
          <p:nvPr/>
        </p:nvSpPr>
        <p:spPr>
          <a:xfrm>
            <a:off x="680944" y="116632"/>
            <a:ext cx="7854120" cy="504056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2" y="2"/>
                </a:moveTo>
                <a:lnTo>
                  <a:pt x="3" y="2"/>
                </a:lnTo>
                <a:lnTo>
                  <a:pt x="3" y="3"/>
                </a:lnTo>
                <a:lnTo>
                  <a:pt x="2" y="3"/>
                </a:lnTo>
                <a:lnTo>
                  <a:pt x="2" y="2"/>
                </a:lnTo>
                <a:close/>
              </a:path>
            </a:pathLst>
          </a:cu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ctr"/>
          <a:lstStyle/>
          <a:p>
            <a:pPr algn="ctr">
              <a:lnSpc>
                <a:spcPct val="90000"/>
              </a:lnSpc>
            </a:pPr>
            <a:r>
              <a:rPr lang="fr-FR" sz="3200" b="1" i="1" strike="noStrike" spc="-1" dirty="0" smtClean="0">
                <a:solidFill>
                  <a:srgbClr val="969696"/>
                </a:solidFill>
                <a:uFill>
                  <a:solidFill>
                    <a:srgbClr val="FFFFFF"/>
                  </a:solidFill>
                </a:uFill>
                <a:latin typeface="Century Gothic"/>
                <a:ea typeface="Times New Roman"/>
              </a:rPr>
              <a:t>1</a:t>
            </a:r>
            <a:r>
              <a:rPr lang="fr-FR" sz="3200" b="1" i="1" strike="noStrike" spc="-1" baseline="30000" dirty="0" smtClean="0">
                <a:solidFill>
                  <a:srgbClr val="969696"/>
                </a:solidFill>
                <a:uFill>
                  <a:solidFill>
                    <a:srgbClr val="FFFFFF"/>
                  </a:solidFill>
                </a:uFill>
                <a:latin typeface="Century Gothic"/>
                <a:ea typeface="Times New Roman"/>
              </a:rPr>
              <a:t>er</a:t>
            </a:r>
            <a:r>
              <a:rPr lang="fr-FR" sz="3200" b="1" i="1" strike="noStrike" spc="-1" dirty="0" smtClean="0">
                <a:solidFill>
                  <a:srgbClr val="969696"/>
                </a:solidFill>
                <a:uFill>
                  <a:solidFill>
                    <a:srgbClr val="FFFFFF"/>
                  </a:solidFill>
                </a:uFill>
                <a:latin typeface="Century Gothic"/>
                <a:ea typeface="Times New Roman"/>
              </a:rPr>
              <a:t> </a:t>
            </a:r>
            <a:r>
              <a:rPr lang="fr-FR" sz="3200" b="1" i="1" spc="-1" dirty="0" smtClean="0">
                <a:solidFill>
                  <a:srgbClr val="969696"/>
                </a:solidFill>
                <a:uFill>
                  <a:solidFill>
                    <a:srgbClr val="FFFFFF"/>
                  </a:solidFill>
                </a:uFill>
                <a:latin typeface="Century Gothic"/>
                <a:ea typeface="Times New Roman"/>
              </a:rPr>
              <a:t>phase de travaux - 22/05 au 01/06</a:t>
            </a:r>
            <a:endParaRPr lang="fr-FR" sz="320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" name="CustomShape 2"/>
          <p:cNvSpPr/>
          <p:nvPr/>
        </p:nvSpPr>
        <p:spPr>
          <a:xfrm>
            <a:off x="323528" y="620688"/>
            <a:ext cx="8568952" cy="5328592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2" y="2"/>
                </a:moveTo>
                <a:lnTo>
                  <a:pt x="3" y="2"/>
                </a:lnTo>
                <a:lnTo>
                  <a:pt x="3" y="3"/>
                </a:lnTo>
                <a:lnTo>
                  <a:pt x="2" y="3"/>
                </a:lnTo>
                <a:lnTo>
                  <a:pt x="2" y="2"/>
                </a:lnTo>
                <a:close/>
              </a:path>
            </a:pathLst>
          </a:cu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/>
          <a:lstStyle/>
          <a:p>
            <a:pPr marL="1371600" lvl="2" indent="-457200">
              <a:buFont typeface="Courier New" pitchFamily="49" charset="0"/>
              <a:buChar char="o"/>
            </a:pPr>
            <a:endParaRPr lang="fr-FR" spc="-1" dirty="0" smtClean="0">
              <a:solidFill>
                <a:srgbClr val="004586"/>
              </a:solidFill>
              <a:uFill>
                <a:solidFill>
                  <a:srgbClr val="FFFFFF"/>
                </a:solidFill>
              </a:uFill>
              <a:latin typeface="Century Gothic"/>
            </a:endParaRPr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3528" y="620688"/>
            <a:ext cx="7956376" cy="54904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30891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stomShape 1"/>
          <p:cNvSpPr/>
          <p:nvPr/>
        </p:nvSpPr>
        <p:spPr>
          <a:xfrm>
            <a:off x="502236" y="116632"/>
            <a:ext cx="8211536" cy="504056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2" y="2"/>
                </a:moveTo>
                <a:lnTo>
                  <a:pt x="3" y="2"/>
                </a:lnTo>
                <a:lnTo>
                  <a:pt x="3" y="3"/>
                </a:lnTo>
                <a:lnTo>
                  <a:pt x="2" y="3"/>
                </a:lnTo>
                <a:lnTo>
                  <a:pt x="2" y="2"/>
                </a:lnTo>
                <a:close/>
              </a:path>
            </a:pathLst>
          </a:cu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ctr"/>
          <a:lstStyle/>
          <a:p>
            <a:pPr algn="ctr">
              <a:lnSpc>
                <a:spcPct val="90000"/>
              </a:lnSpc>
            </a:pPr>
            <a:r>
              <a:rPr lang="fr-FR" sz="3200" b="1" i="1" strike="noStrike" spc="-1" dirty="0" smtClean="0">
                <a:solidFill>
                  <a:srgbClr val="969696"/>
                </a:solidFill>
                <a:uFill>
                  <a:solidFill>
                    <a:srgbClr val="FFFFFF"/>
                  </a:solidFill>
                </a:uFill>
                <a:latin typeface="Century Gothic"/>
                <a:ea typeface="Times New Roman"/>
              </a:rPr>
              <a:t>2eme </a:t>
            </a:r>
            <a:r>
              <a:rPr lang="fr-FR" sz="3200" b="1" i="1" spc="-1" dirty="0" smtClean="0">
                <a:solidFill>
                  <a:srgbClr val="969696"/>
                </a:solidFill>
                <a:uFill>
                  <a:solidFill>
                    <a:srgbClr val="FFFFFF"/>
                  </a:solidFill>
                </a:uFill>
                <a:latin typeface="Century Gothic"/>
                <a:ea typeface="Times New Roman"/>
              </a:rPr>
              <a:t>phase de travaux – 04/06 au 25/06</a:t>
            </a:r>
            <a:endParaRPr lang="fr-FR" sz="320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" name="CustomShape 2"/>
          <p:cNvSpPr/>
          <p:nvPr/>
        </p:nvSpPr>
        <p:spPr>
          <a:xfrm>
            <a:off x="323528" y="620688"/>
            <a:ext cx="8568952" cy="5328592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2" y="2"/>
                </a:moveTo>
                <a:lnTo>
                  <a:pt x="3" y="2"/>
                </a:lnTo>
                <a:lnTo>
                  <a:pt x="3" y="3"/>
                </a:lnTo>
                <a:lnTo>
                  <a:pt x="2" y="3"/>
                </a:lnTo>
                <a:lnTo>
                  <a:pt x="2" y="2"/>
                </a:lnTo>
                <a:close/>
              </a:path>
            </a:pathLst>
          </a:cu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/>
          <a:lstStyle/>
          <a:p>
            <a:pPr marL="1371600" lvl="2" indent="-457200">
              <a:buFont typeface="Courier New" pitchFamily="49" charset="0"/>
              <a:buChar char="o"/>
            </a:pPr>
            <a:endParaRPr lang="fr-FR" spc="-1" dirty="0" smtClean="0">
              <a:solidFill>
                <a:srgbClr val="004586"/>
              </a:solidFill>
              <a:uFill>
                <a:solidFill>
                  <a:srgbClr val="FFFFFF"/>
                </a:solidFill>
              </a:uFill>
              <a:latin typeface="Century Gothic"/>
            </a:endParaRPr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7743" y="614119"/>
            <a:ext cx="8197321" cy="57818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33254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stomShape 1"/>
          <p:cNvSpPr/>
          <p:nvPr/>
        </p:nvSpPr>
        <p:spPr>
          <a:xfrm>
            <a:off x="538240" y="116632"/>
            <a:ext cx="8139528" cy="504056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2" y="2"/>
                </a:moveTo>
                <a:lnTo>
                  <a:pt x="3" y="2"/>
                </a:lnTo>
                <a:lnTo>
                  <a:pt x="3" y="3"/>
                </a:lnTo>
                <a:lnTo>
                  <a:pt x="2" y="3"/>
                </a:lnTo>
                <a:lnTo>
                  <a:pt x="2" y="2"/>
                </a:lnTo>
                <a:close/>
              </a:path>
            </a:pathLst>
          </a:cu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ctr"/>
          <a:lstStyle/>
          <a:p>
            <a:pPr algn="ctr">
              <a:lnSpc>
                <a:spcPct val="90000"/>
              </a:lnSpc>
            </a:pPr>
            <a:r>
              <a:rPr lang="fr-FR" sz="3200" b="1" i="1" strike="noStrike" spc="-1" dirty="0" smtClean="0">
                <a:solidFill>
                  <a:srgbClr val="969696"/>
                </a:solidFill>
                <a:uFill>
                  <a:solidFill>
                    <a:srgbClr val="FFFFFF"/>
                  </a:solidFill>
                </a:uFill>
                <a:latin typeface="Century Gothic"/>
                <a:ea typeface="Times New Roman"/>
              </a:rPr>
              <a:t>3eme </a:t>
            </a:r>
            <a:r>
              <a:rPr lang="fr-FR" sz="3200" b="1" i="1" spc="-1" dirty="0" smtClean="0">
                <a:solidFill>
                  <a:srgbClr val="969696"/>
                </a:solidFill>
                <a:uFill>
                  <a:solidFill>
                    <a:srgbClr val="FFFFFF"/>
                  </a:solidFill>
                </a:uFill>
                <a:latin typeface="Century Gothic"/>
                <a:ea typeface="Times New Roman"/>
              </a:rPr>
              <a:t>phase de travaux – 26/06 au 20/07</a:t>
            </a:r>
            <a:endParaRPr lang="fr-FR" sz="320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" name="CustomShape 2"/>
          <p:cNvSpPr/>
          <p:nvPr/>
        </p:nvSpPr>
        <p:spPr>
          <a:xfrm>
            <a:off x="323528" y="620688"/>
            <a:ext cx="8568952" cy="5328592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2" y="2"/>
                </a:moveTo>
                <a:lnTo>
                  <a:pt x="3" y="2"/>
                </a:lnTo>
                <a:lnTo>
                  <a:pt x="3" y="3"/>
                </a:lnTo>
                <a:lnTo>
                  <a:pt x="2" y="3"/>
                </a:lnTo>
                <a:lnTo>
                  <a:pt x="2" y="2"/>
                </a:lnTo>
                <a:close/>
              </a:path>
            </a:pathLst>
          </a:cu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/>
          <a:lstStyle/>
          <a:p>
            <a:pPr marL="1371600" lvl="2" indent="-457200">
              <a:buFont typeface="Courier New" pitchFamily="49" charset="0"/>
              <a:buChar char="o"/>
            </a:pPr>
            <a:endParaRPr lang="fr-FR" spc="-1" dirty="0" smtClean="0">
              <a:solidFill>
                <a:srgbClr val="004586"/>
              </a:solidFill>
              <a:uFill>
                <a:solidFill>
                  <a:srgbClr val="FFFFFF"/>
                </a:solidFill>
              </a:uFill>
              <a:latin typeface="Century Gothic"/>
            </a:endParaRPr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3568" y="787635"/>
            <a:ext cx="8208912" cy="56546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92587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stomShape 1"/>
          <p:cNvSpPr/>
          <p:nvPr/>
        </p:nvSpPr>
        <p:spPr>
          <a:xfrm>
            <a:off x="530303" y="116632"/>
            <a:ext cx="8211536" cy="504056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2" y="2"/>
                </a:moveTo>
                <a:lnTo>
                  <a:pt x="3" y="2"/>
                </a:lnTo>
                <a:lnTo>
                  <a:pt x="3" y="3"/>
                </a:lnTo>
                <a:lnTo>
                  <a:pt x="2" y="3"/>
                </a:lnTo>
                <a:lnTo>
                  <a:pt x="2" y="2"/>
                </a:lnTo>
                <a:close/>
              </a:path>
            </a:pathLst>
          </a:cu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ctr"/>
          <a:lstStyle/>
          <a:p>
            <a:pPr algn="ctr">
              <a:lnSpc>
                <a:spcPct val="90000"/>
              </a:lnSpc>
            </a:pPr>
            <a:r>
              <a:rPr lang="fr-FR" sz="3200" b="1" i="1" strike="noStrike" spc="-1" dirty="0" smtClean="0">
                <a:solidFill>
                  <a:srgbClr val="969696"/>
                </a:solidFill>
                <a:uFill>
                  <a:solidFill>
                    <a:srgbClr val="FFFFFF"/>
                  </a:solidFill>
                </a:uFill>
                <a:latin typeface="Century Gothic"/>
                <a:ea typeface="Times New Roman"/>
              </a:rPr>
              <a:t>4eme </a:t>
            </a:r>
            <a:r>
              <a:rPr lang="fr-FR" sz="3200" b="1" i="1" spc="-1" dirty="0" smtClean="0">
                <a:solidFill>
                  <a:srgbClr val="969696"/>
                </a:solidFill>
                <a:uFill>
                  <a:solidFill>
                    <a:srgbClr val="FFFFFF"/>
                  </a:solidFill>
                </a:uFill>
                <a:latin typeface="Century Gothic"/>
                <a:ea typeface="Times New Roman"/>
              </a:rPr>
              <a:t>phase de travaux – 23/07 au 02/08</a:t>
            </a:r>
            <a:endParaRPr lang="fr-FR" sz="320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" name="CustomShape 2"/>
          <p:cNvSpPr/>
          <p:nvPr/>
        </p:nvSpPr>
        <p:spPr>
          <a:xfrm>
            <a:off x="323528" y="620688"/>
            <a:ext cx="8568952" cy="5328592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2" y="2"/>
                </a:moveTo>
                <a:lnTo>
                  <a:pt x="3" y="2"/>
                </a:lnTo>
                <a:lnTo>
                  <a:pt x="3" y="3"/>
                </a:lnTo>
                <a:lnTo>
                  <a:pt x="2" y="3"/>
                </a:lnTo>
                <a:lnTo>
                  <a:pt x="2" y="2"/>
                </a:lnTo>
                <a:close/>
              </a:path>
            </a:pathLst>
          </a:cu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/>
          <a:lstStyle/>
          <a:p>
            <a:pPr marL="1371600" lvl="2" indent="-457200">
              <a:buFont typeface="Courier New" pitchFamily="49" charset="0"/>
              <a:buChar char="o"/>
            </a:pPr>
            <a:endParaRPr lang="fr-FR" spc="-1" dirty="0" smtClean="0">
              <a:solidFill>
                <a:srgbClr val="004586"/>
              </a:solidFill>
              <a:uFill>
                <a:solidFill>
                  <a:srgbClr val="FFFFFF"/>
                </a:solidFill>
              </a:uFill>
              <a:latin typeface="Century Gothic"/>
            </a:endParaRPr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2236" y="651738"/>
            <a:ext cx="8211536" cy="56990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18144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stomShape 1"/>
          <p:cNvSpPr/>
          <p:nvPr/>
        </p:nvSpPr>
        <p:spPr>
          <a:xfrm>
            <a:off x="502236" y="114751"/>
            <a:ext cx="8211536" cy="504056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2" y="2"/>
                </a:moveTo>
                <a:lnTo>
                  <a:pt x="3" y="2"/>
                </a:lnTo>
                <a:lnTo>
                  <a:pt x="3" y="3"/>
                </a:lnTo>
                <a:lnTo>
                  <a:pt x="2" y="3"/>
                </a:lnTo>
                <a:lnTo>
                  <a:pt x="2" y="2"/>
                </a:lnTo>
                <a:close/>
              </a:path>
            </a:pathLst>
          </a:cu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ctr"/>
          <a:lstStyle/>
          <a:p>
            <a:pPr algn="ctr">
              <a:lnSpc>
                <a:spcPct val="90000"/>
              </a:lnSpc>
            </a:pPr>
            <a:r>
              <a:rPr lang="fr-FR" sz="3200" b="1" i="1" strike="noStrike" spc="-1" dirty="0" smtClean="0">
                <a:solidFill>
                  <a:srgbClr val="969696"/>
                </a:solidFill>
                <a:uFill>
                  <a:solidFill>
                    <a:srgbClr val="FFFFFF"/>
                  </a:solidFill>
                </a:uFill>
                <a:latin typeface="Century Gothic"/>
                <a:ea typeface="Times New Roman"/>
              </a:rPr>
              <a:t>5eme </a:t>
            </a:r>
            <a:r>
              <a:rPr lang="fr-FR" sz="3200" b="1" i="1" spc="-1" dirty="0" smtClean="0">
                <a:solidFill>
                  <a:srgbClr val="969696"/>
                </a:solidFill>
                <a:uFill>
                  <a:solidFill>
                    <a:srgbClr val="FFFFFF"/>
                  </a:solidFill>
                </a:uFill>
                <a:latin typeface="Century Gothic"/>
                <a:ea typeface="Times New Roman"/>
              </a:rPr>
              <a:t>phase de travaux – 03/08 au 13/08</a:t>
            </a:r>
            <a:endParaRPr lang="fr-FR" sz="320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" name="CustomShape 2"/>
          <p:cNvSpPr/>
          <p:nvPr/>
        </p:nvSpPr>
        <p:spPr>
          <a:xfrm>
            <a:off x="323528" y="620688"/>
            <a:ext cx="8568952" cy="5328592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2" y="2"/>
                </a:moveTo>
                <a:lnTo>
                  <a:pt x="3" y="2"/>
                </a:lnTo>
                <a:lnTo>
                  <a:pt x="3" y="3"/>
                </a:lnTo>
                <a:lnTo>
                  <a:pt x="2" y="3"/>
                </a:lnTo>
                <a:lnTo>
                  <a:pt x="2" y="2"/>
                </a:lnTo>
                <a:close/>
              </a:path>
            </a:pathLst>
          </a:cu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/>
          <a:lstStyle/>
          <a:p>
            <a:pPr marL="1371600" lvl="2" indent="-457200">
              <a:buFont typeface="Courier New" pitchFamily="49" charset="0"/>
              <a:buChar char="o"/>
            </a:pPr>
            <a:endParaRPr lang="fr-FR" spc="-1" dirty="0" smtClean="0">
              <a:solidFill>
                <a:srgbClr val="004586"/>
              </a:solidFill>
              <a:uFill>
                <a:solidFill>
                  <a:srgbClr val="FFFFFF"/>
                </a:solidFill>
              </a:uFill>
              <a:latin typeface="Century Gothic"/>
            </a:endParaRPr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8679" y="616926"/>
            <a:ext cx="8483801" cy="59276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54768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stomShape 1"/>
          <p:cNvSpPr/>
          <p:nvPr/>
        </p:nvSpPr>
        <p:spPr>
          <a:xfrm>
            <a:off x="502236" y="116632"/>
            <a:ext cx="8211536" cy="504056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2" y="2"/>
                </a:moveTo>
                <a:lnTo>
                  <a:pt x="3" y="2"/>
                </a:lnTo>
                <a:lnTo>
                  <a:pt x="3" y="3"/>
                </a:lnTo>
                <a:lnTo>
                  <a:pt x="2" y="3"/>
                </a:lnTo>
                <a:lnTo>
                  <a:pt x="2" y="2"/>
                </a:lnTo>
                <a:close/>
              </a:path>
            </a:pathLst>
          </a:cu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ctr"/>
          <a:lstStyle/>
          <a:p>
            <a:pPr algn="ctr">
              <a:lnSpc>
                <a:spcPct val="90000"/>
              </a:lnSpc>
            </a:pPr>
            <a:r>
              <a:rPr lang="fr-FR" sz="3200" b="1" i="1" strike="noStrike" spc="-1" dirty="0" smtClean="0">
                <a:solidFill>
                  <a:srgbClr val="969696"/>
                </a:solidFill>
                <a:uFill>
                  <a:solidFill>
                    <a:srgbClr val="FFFFFF"/>
                  </a:solidFill>
                </a:uFill>
                <a:latin typeface="Century Gothic"/>
                <a:ea typeface="Times New Roman"/>
              </a:rPr>
              <a:t>6eme </a:t>
            </a:r>
            <a:r>
              <a:rPr lang="fr-FR" sz="3200" b="1" i="1" spc="-1" dirty="0" smtClean="0">
                <a:solidFill>
                  <a:srgbClr val="969696"/>
                </a:solidFill>
                <a:uFill>
                  <a:solidFill>
                    <a:srgbClr val="FFFFFF"/>
                  </a:solidFill>
                </a:uFill>
                <a:latin typeface="Century Gothic"/>
                <a:ea typeface="Times New Roman"/>
              </a:rPr>
              <a:t>phase de travaux – 14/08 au 22/08</a:t>
            </a:r>
            <a:endParaRPr lang="fr-FR" sz="320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" name="CustomShape 2"/>
          <p:cNvSpPr/>
          <p:nvPr/>
        </p:nvSpPr>
        <p:spPr>
          <a:xfrm>
            <a:off x="323528" y="620688"/>
            <a:ext cx="8568952" cy="5328592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2" y="2"/>
                </a:moveTo>
                <a:lnTo>
                  <a:pt x="3" y="2"/>
                </a:lnTo>
                <a:lnTo>
                  <a:pt x="3" y="3"/>
                </a:lnTo>
                <a:lnTo>
                  <a:pt x="2" y="3"/>
                </a:lnTo>
                <a:lnTo>
                  <a:pt x="2" y="2"/>
                </a:lnTo>
                <a:close/>
              </a:path>
            </a:pathLst>
          </a:cu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/>
          <a:lstStyle/>
          <a:p>
            <a:pPr marL="1371600" lvl="2" indent="-457200">
              <a:buFont typeface="Courier New" pitchFamily="49" charset="0"/>
              <a:buChar char="o"/>
            </a:pPr>
            <a:endParaRPr lang="fr-FR" spc="-1" dirty="0" smtClean="0">
              <a:solidFill>
                <a:srgbClr val="004586"/>
              </a:solidFill>
              <a:uFill>
                <a:solidFill>
                  <a:srgbClr val="FFFFFF"/>
                </a:solidFill>
              </a:uFill>
              <a:latin typeface="Century Gothic"/>
            </a:endParaRPr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0943" y="702714"/>
            <a:ext cx="8207497" cy="57506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75629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stomShape 1"/>
          <p:cNvSpPr/>
          <p:nvPr/>
        </p:nvSpPr>
        <p:spPr>
          <a:xfrm>
            <a:off x="680944" y="116632"/>
            <a:ext cx="7854120" cy="504056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2" y="2"/>
                </a:moveTo>
                <a:lnTo>
                  <a:pt x="3" y="2"/>
                </a:lnTo>
                <a:lnTo>
                  <a:pt x="3" y="3"/>
                </a:lnTo>
                <a:lnTo>
                  <a:pt x="2" y="3"/>
                </a:lnTo>
                <a:lnTo>
                  <a:pt x="2" y="2"/>
                </a:lnTo>
                <a:close/>
              </a:path>
            </a:pathLst>
          </a:cu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ctr"/>
          <a:lstStyle/>
          <a:p>
            <a:pPr algn="ctr">
              <a:lnSpc>
                <a:spcPct val="90000"/>
              </a:lnSpc>
            </a:pPr>
            <a:r>
              <a:rPr lang="fr-FR" sz="3200" b="1" i="1" strike="noStrike" spc="-1" dirty="0" smtClean="0">
                <a:solidFill>
                  <a:srgbClr val="969696"/>
                </a:solidFill>
                <a:uFill>
                  <a:solidFill>
                    <a:srgbClr val="FFFFFF"/>
                  </a:solidFill>
                </a:uFill>
                <a:latin typeface="Century Gothic"/>
                <a:ea typeface="Times New Roman"/>
              </a:rPr>
              <a:t>Planning </a:t>
            </a:r>
            <a:r>
              <a:rPr lang="fr-FR" sz="3200" b="1" i="1" spc="-1" dirty="0" smtClean="0">
                <a:solidFill>
                  <a:srgbClr val="969696"/>
                </a:solidFill>
                <a:uFill>
                  <a:solidFill>
                    <a:srgbClr val="FFFFFF"/>
                  </a:solidFill>
                </a:uFill>
                <a:latin typeface="Century Gothic"/>
                <a:ea typeface="Times New Roman"/>
              </a:rPr>
              <a:t>des travaux</a:t>
            </a:r>
            <a:endParaRPr lang="fr-FR" sz="320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" name="CustomShape 2"/>
          <p:cNvSpPr/>
          <p:nvPr/>
        </p:nvSpPr>
        <p:spPr>
          <a:xfrm>
            <a:off x="323528" y="620688"/>
            <a:ext cx="8568952" cy="5688632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2" y="2"/>
                </a:moveTo>
                <a:lnTo>
                  <a:pt x="3" y="2"/>
                </a:lnTo>
                <a:lnTo>
                  <a:pt x="3" y="3"/>
                </a:lnTo>
                <a:lnTo>
                  <a:pt x="2" y="3"/>
                </a:lnTo>
                <a:lnTo>
                  <a:pt x="2" y="2"/>
                </a:lnTo>
                <a:close/>
              </a:path>
            </a:pathLst>
          </a:cu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/>
          <a:lstStyle/>
          <a:p>
            <a:pPr marL="457200" lvl="2" indent="-457200">
              <a:buFont typeface="Arial" pitchFamily="34" charset="0"/>
              <a:buChar char="•"/>
            </a:pPr>
            <a:r>
              <a:rPr lang="fr-FR" sz="2800" b="1" u="sng" spc="-1" dirty="0" smtClean="0">
                <a:solidFill>
                  <a:srgbClr val="004586"/>
                </a:solidFill>
                <a:uFill>
                  <a:solidFill>
                    <a:srgbClr val="FFFFFF"/>
                  </a:solidFill>
                </a:uFill>
                <a:latin typeface="Century Gothic"/>
                <a:ea typeface="Arial"/>
              </a:rPr>
              <a:t>Du 22 mai au 31 Août 2018</a:t>
            </a:r>
            <a:r>
              <a:rPr lang="fr-FR" sz="2800" b="1" u="sng" spc="-1" dirty="0">
                <a:solidFill>
                  <a:srgbClr val="004586"/>
                </a:solidFill>
                <a:uFill>
                  <a:solidFill>
                    <a:srgbClr val="FFFFFF"/>
                  </a:solidFill>
                </a:uFill>
                <a:latin typeface="Century Gothic"/>
                <a:ea typeface="Arial"/>
              </a:rPr>
              <a:t> </a:t>
            </a:r>
            <a:r>
              <a:rPr lang="fr-FR" sz="2300" b="1" u="sng" spc="-1" dirty="0" smtClean="0">
                <a:solidFill>
                  <a:srgbClr val="004586"/>
                </a:solidFill>
                <a:uFill>
                  <a:solidFill>
                    <a:srgbClr val="FFFFFF"/>
                  </a:solidFill>
                </a:uFill>
                <a:latin typeface="Century Gothic"/>
                <a:ea typeface="Arial"/>
              </a:rPr>
              <a:t>- </a:t>
            </a:r>
            <a:r>
              <a:rPr lang="fr-FR" spc="-1" dirty="0" smtClean="0">
                <a:solidFill>
                  <a:srgbClr val="004586"/>
                </a:solidFill>
                <a:uFill>
                  <a:solidFill>
                    <a:srgbClr val="FFFFFF"/>
                  </a:solidFill>
                </a:uFill>
                <a:latin typeface="Century Gothic"/>
              </a:rPr>
              <a:t>Réalisation </a:t>
            </a:r>
            <a:r>
              <a:rPr lang="fr-FR" spc="-1" dirty="0">
                <a:solidFill>
                  <a:srgbClr val="004586"/>
                </a:solidFill>
                <a:uFill>
                  <a:solidFill>
                    <a:srgbClr val="FFFFFF"/>
                  </a:solidFill>
                </a:uFill>
                <a:latin typeface="Century Gothic"/>
              </a:rPr>
              <a:t>des travaux, </a:t>
            </a:r>
            <a:r>
              <a:rPr lang="fr-FR" spc="-1" dirty="0" smtClean="0">
                <a:solidFill>
                  <a:srgbClr val="004586"/>
                </a:solidFill>
                <a:uFill>
                  <a:solidFill>
                    <a:srgbClr val="FFFFFF"/>
                  </a:solidFill>
                </a:uFill>
                <a:latin typeface="Century Gothic"/>
              </a:rPr>
              <a:t>en </a:t>
            </a:r>
            <a:r>
              <a:rPr lang="fr-FR" spc="-1" dirty="0" smtClean="0">
                <a:solidFill>
                  <a:srgbClr val="004586"/>
                </a:solidFill>
                <a:uFill>
                  <a:solidFill>
                    <a:srgbClr val="FFFFFF"/>
                  </a:solidFill>
                </a:uFill>
                <a:latin typeface="Century Gothic"/>
              </a:rPr>
              <a:t>7 </a:t>
            </a:r>
            <a:r>
              <a:rPr lang="fr-FR" spc="-1" dirty="0" smtClean="0">
                <a:solidFill>
                  <a:srgbClr val="004586"/>
                </a:solidFill>
                <a:uFill>
                  <a:solidFill>
                    <a:srgbClr val="FFFFFF"/>
                  </a:solidFill>
                </a:uFill>
                <a:latin typeface="Century Gothic"/>
              </a:rPr>
              <a:t>phases </a:t>
            </a:r>
            <a:r>
              <a:rPr lang="fr-FR" spc="-1" dirty="0" smtClean="0">
                <a:solidFill>
                  <a:srgbClr val="004586"/>
                </a:solidFill>
                <a:uFill>
                  <a:solidFill>
                    <a:srgbClr val="FFFFFF"/>
                  </a:solidFill>
                </a:uFill>
                <a:latin typeface="Century Gothic"/>
              </a:rPr>
              <a:t>de chantier</a:t>
            </a:r>
          </a:p>
          <a:p>
            <a:pPr marL="457200" lvl="2" indent="-457200">
              <a:buFont typeface="Arial" pitchFamily="34" charset="0"/>
              <a:buChar char="•"/>
            </a:pPr>
            <a:endParaRPr lang="fr-FR" b="1" spc="-1" dirty="0">
              <a:solidFill>
                <a:srgbClr val="004586"/>
              </a:solidFill>
              <a:uFill>
                <a:solidFill>
                  <a:srgbClr val="FFFFFF"/>
                </a:solidFill>
              </a:uFill>
              <a:latin typeface="Century Gothic"/>
            </a:endParaRPr>
          </a:p>
          <a:p>
            <a:pPr lvl="0" hangingPunct="0"/>
            <a:r>
              <a:rPr lang="fr-FR" sz="2400" b="1" dirty="0">
                <a:solidFill>
                  <a:srgbClr val="004586"/>
                </a:solidFill>
                <a:latin typeface="Century Gothic" panose="020B0502020202020204" pitchFamily="34" charset="0"/>
              </a:rPr>
              <a:t>Phase 1 : </a:t>
            </a:r>
            <a:r>
              <a:rPr lang="fr-FR" sz="1600" b="1" dirty="0">
                <a:solidFill>
                  <a:srgbClr val="004586"/>
                </a:solidFill>
                <a:latin typeface="Century Gothic" panose="020B0502020202020204" pitchFamily="34" charset="0"/>
              </a:rPr>
              <a:t>S</a:t>
            </a:r>
            <a:r>
              <a:rPr lang="fr-FR" sz="1600" b="1" dirty="0" smtClean="0">
                <a:solidFill>
                  <a:srgbClr val="004586"/>
                </a:solidFill>
                <a:latin typeface="Century Gothic" panose="020B0502020202020204" pitchFamily="34" charset="0"/>
              </a:rPr>
              <a:t>ous </a:t>
            </a:r>
            <a:r>
              <a:rPr lang="fr-FR" sz="1600" b="1" dirty="0">
                <a:solidFill>
                  <a:srgbClr val="004586"/>
                </a:solidFill>
                <a:latin typeface="Century Gothic" panose="020B0502020202020204" pitchFamily="34" charset="0"/>
              </a:rPr>
              <a:t>alternat : démontage des ilots + traversées de </a:t>
            </a:r>
            <a:r>
              <a:rPr lang="fr-FR" sz="1600" b="1" dirty="0" smtClean="0">
                <a:solidFill>
                  <a:srgbClr val="004586"/>
                </a:solidFill>
                <a:latin typeface="Century Gothic" panose="020B0502020202020204" pitchFamily="34" charset="0"/>
              </a:rPr>
              <a:t>chaussée</a:t>
            </a:r>
          </a:p>
          <a:p>
            <a:pPr lvl="0" hangingPunct="0"/>
            <a:r>
              <a:rPr lang="fr-FR" sz="1600" b="1" dirty="0" smtClean="0">
                <a:solidFill>
                  <a:srgbClr val="FF0000"/>
                </a:solidFill>
                <a:latin typeface="Century Gothic" panose="020B0502020202020204" pitchFamily="34" charset="0"/>
              </a:rPr>
              <a:t>Du 22/05 au 01/06 – Circulation très difficile</a:t>
            </a:r>
          </a:p>
          <a:p>
            <a:pPr lvl="0" hangingPunct="0"/>
            <a:endParaRPr lang="fr-FR" sz="1600" b="1" dirty="0" smtClean="0">
              <a:solidFill>
                <a:srgbClr val="FF0000"/>
              </a:solidFill>
              <a:latin typeface="Century Gothic" panose="020B0502020202020204" pitchFamily="34" charset="0"/>
            </a:endParaRPr>
          </a:p>
          <a:p>
            <a:pPr lvl="0" hangingPunct="0"/>
            <a:endParaRPr lang="fr-FR" sz="1600" b="1" dirty="0">
              <a:solidFill>
                <a:srgbClr val="FF0000"/>
              </a:solidFill>
              <a:latin typeface="Century Gothic" panose="020B0502020202020204" pitchFamily="34" charset="0"/>
            </a:endParaRPr>
          </a:p>
          <a:p>
            <a:pPr lvl="0" hangingPunct="0"/>
            <a:r>
              <a:rPr lang="fr-FR" sz="2400" b="1" dirty="0">
                <a:solidFill>
                  <a:srgbClr val="004586"/>
                </a:solidFill>
                <a:latin typeface="Century Gothic" panose="020B0502020202020204" pitchFamily="34" charset="0"/>
              </a:rPr>
              <a:t>Phase 2 : </a:t>
            </a:r>
            <a:r>
              <a:rPr lang="fr-FR" sz="1600" b="1" dirty="0">
                <a:solidFill>
                  <a:srgbClr val="004586"/>
                </a:solidFill>
                <a:latin typeface="Century Gothic" panose="020B0502020202020204" pitchFamily="34" charset="0"/>
              </a:rPr>
              <a:t>C</a:t>
            </a:r>
            <a:r>
              <a:rPr lang="fr-FR" sz="1600" b="1" dirty="0" smtClean="0">
                <a:solidFill>
                  <a:srgbClr val="004586"/>
                </a:solidFill>
                <a:latin typeface="Century Gothic" panose="020B0502020202020204" pitchFamily="34" charset="0"/>
              </a:rPr>
              <a:t>irculation à 2voies </a:t>
            </a:r>
            <a:r>
              <a:rPr lang="fr-FR" sz="1600" b="1" dirty="0">
                <a:solidFill>
                  <a:srgbClr val="004586"/>
                </a:solidFill>
                <a:latin typeface="Century Gothic" panose="020B0502020202020204" pitchFamily="34" charset="0"/>
              </a:rPr>
              <a:t>de 3 m : aménagement de la partie </a:t>
            </a:r>
            <a:r>
              <a:rPr lang="fr-FR" sz="1600" b="1" dirty="0" smtClean="0">
                <a:solidFill>
                  <a:srgbClr val="004586"/>
                </a:solidFill>
                <a:latin typeface="Century Gothic" panose="020B0502020202020204" pitchFamily="34" charset="0"/>
              </a:rPr>
              <a:t>Sud</a:t>
            </a:r>
          </a:p>
          <a:p>
            <a:pPr lvl="0" hangingPunct="0"/>
            <a:r>
              <a:rPr lang="fr-FR" sz="1600" b="1" dirty="0" smtClean="0">
                <a:solidFill>
                  <a:srgbClr val="FF0000"/>
                </a:solidFill>
                <a:latin typeface="Century Gothic" panose="020B0502020202020204" pitchFamily="34" charset="0"/>
              </a:rPr>
              <a:t>Du 04/06 au 25/06</a:t>
            </a:r>
          </a:p>
          <a:p>
            <a:pPr lvl="0" hangingPunct="0"/>
            <a:endParaRPr lang="fr-FR" sz="1600" b="1" dirty="0" smtClean="0">
              <a:solidFill>
                <a:srgbClr val="FF0000"/>
              </a:solidFill>
              <a:latin typeface="Century Gothic" panose="020B0502020202020204" pitchFamily="34" charset="0"/>
            </a:endParaRPr>
          </a:p>
          <a:p>
            <a:pPr lvl="0" hangingPunct="0"/>
            <a:endParaRPr lang="fr-FR" sz="1600" b="1" dirty="0">
              <a:solidFill>
                <a:srgbClr val="FF0000"/>
              </a:solidFill>
              <a:latin typeface="Century Gothic" panose="020B0502020202020204" pitchFamily="34" charset="0"/>
            </a:endParaRPr>
          </a:p>
          <a:p>
            <a:pPr lvl="0" hangingPunct="0"/>
            <a:r>
              <a:rPr lang="fr-FR" sz="2400" b="1" dirty="0">
                <a:solidFill>
                  <a:srgbClr val="004586"/>
                </a:solidFill>
                <a:latin typeface="Century Gothic" panose="020B0502020202020204" pitchFamily="34" charset="0"/>
              </a:rPr>
              <a:t>Phase 3</a:t>
            </a:r>
            <a:r>
              <a:rPr lang="fr-FR" b="1" dirty="0">
                <a:solidFill>
                  <a:srgbClr val="004586"/>
                </a:solidFill>
                <a:latin typeface="Century Gothic" panose="020B0502020202020204" pitchFamily="34" charset="0"/>
              </a:rPr>
              <a:t> : </a:t>
            </a:r>
            <a:r>
              <a:rPr lang="fr-FR" sz="1600" b="1" dirty="0">
                <a:solidFill>
                  <a:srgbClr val="004586"/>
                </a:solidFill>
                <a:latin typeface="Century Gothic" panose="020B0502020202020204" pitchFamily="34" charset="0"/>
              </a:rPr>
              <a:t>C</a:t>
            </a:r>
            <a:r>
              <a:rPr lang="fr-FR" sz="1600" b="1" dirty="0" smtClean="0">
                <a:solidFill>
                  <a:srgbClr val="004586"/>
                </a:solidFill>
                <a:latin typeface="Century Gothic" panose="020B0502020202020204" pitchFamily="34" charset="0"/>
              </a:rPr>
              <a:t>irculation à 2voies </a:t>
            </a:r>
            <a:r>
              <a:rPr lang="fr-FR" sz="1600" b="1" dirty="0">
                <a:solidFill>
                  <a:srgbClr val="004586"/>
                </a:solidFill>
                <a:latin typeface="Century Gothic" panose="020B0502020202020204" pitchFamily="34" charset="0"/>
              </a:rPr>
              <a:t>de 3 m : aménagement de la partie Nord + abattage des </a:t>
            </a:r>
            <a:r>
              <a:rPr lang="fr-FR" sz="1600" b="1" dirty="0" smtClean="0">
                <a:solidFill>
                  <a:srgbClr val="004586"/>
                </a:solidFill>
                <a:latin typeface="Century Gothic" panose="020B0502020202020204" pitchFamily="34" charset="0"/>
              </a:rPr>
              <a:t>peupliers</a:t>
            </a:r>
          </a:p>
          <a:p>
            <a:pPr lvl="0" hangingPunct="0"/>
            <a:r>
              <a:rPr lang="fr-FR" sz="1600" b="1" dirty="0" smtClean="0">
                <a:solidFill>
                  <a:srgbClr val="FF0000"/>
                </a:solidFill>
                <a:latin typeface="Century Gothic" panose="020B0502020202020204" pitchFamily="34" charset="0"/>
              </a:rPr>
              <a:t>Du 26/06 au 20/07</a:t>
            </a:r>
          </a:p>
          <a:p>
            <a:pPr lvl="0" hangingPunct="0"/>
            <a:endParaRPr lang="fr-FR" sz="1600" b="1" dirty="0" smtClean="0">
              <a:solidFill>
                <a:srgbClr val="FF0000"/>
              </a:solidFill>
              <a:latin typeface="Century Gothic" panose="020B0502020202020204" pitchFamily="34" charset="0"/>
            </a:endParaRPr>
          </a:p>
          <a:p>
            <a:pPr lvl="0" hangingPunct="0"/>
            <a:endParaRPr lang="fr-FR" sz="1600" b="1" dirty="0">
              <a:solidFill>
                <a:srgbClr val="FF0000"/>
              </a:solidFill>
              <a:latin typeface="Century Gothic" panose="020B0502020202020204" pitchFamily="34" charset="0"/>
            </a:endParaRPr>
          </a:p>
          <a:p>
            <a:pPr lvl="0" hangingPunct="0"/>
            <a:r>
              <a:rPr lang="fr-FR" sz="2400" b="1" dirty="0">
                <a:solidFill>
                  <a:srgbClr val="004586"/>
                </a:solidFill>
                <a:latin typeface="Century Gothic" panose="020B0502020202020204" pitchFamily="34" charset="0"/>
              </a:rPr>
              <a:t>Phase 4 </a:t>
            </a:r>
            <a:r>
              <a:rPr lang="fr-FR" b="1" dirty="0">
                <a:solidFill>
                  <a:srgbClr val="004586"/>
                </a:solidFill>
                <a:latin typeface="Century Gothic" panose="020B0502020202020204" pitchFamily="34" charset="0"/>
              </a:rPr>
              <a:t>: </a:t>
            </a:r>
            <a:r>
              <a:rPr lang="fr-FR" sz="1600" b="1" dirty="0">
                <a:solidFill>
                  <a:srgbClr val="004586"/>
                </a:solidFill>
                <a:latin typeface="Century Gothic" panose="020B0502020202020204" pitchFamily="34" charset="0"/>
              </a:rPr>
              <a:t>S</a:t>
            </a:r>
            <a:r>
              <a:rPr lang="fr-FR" sz="1600" b="1" dirty="0" smtClean="0">
                <a:solidFill>
                  <a:srgbClr val="004586"/>
                </a:solidFill>
                <a:latin typeface="Century Gothic" panose="020B0502020202020204" pitchFamily="34" charset="0"/>
              </a:rPr>
              <a:t>ous </a:t>
            </a:r>
            <a:r>
              <a:rPr lang="fr-FR" sz="1600" b="1" dirty="0">
                <a:solidFill>
                  <a:srgbClr val="004586"/>
                </a:solidFill>
                <a:latin typeface="Century Gothic" panose="020B0502020202020204" pitchFamily="34" charset="0"/>
              </a:rPr>
              <a:t>alternat : construction du ½ ilot </a:t>
            </a:r>
            <a:r>
              <a:rPr lang="fr-FR" sz="1600" b="1" dirty="0" smtClean="0">
                <a:solidFill>
                  <a:srgbClr val="004586"/>
                </a:solidFill>
                <a:latin typeface="Century Gothic" panose="020B0502020202020204" pitchFamily="34" charset="0"/>
              </a:rPr>
              <a:t>Sud</a:t>
            </a:r>
          </a:p>
          <a:p>
            <a:pPr hangingPunct="0"/>
            <a:r>
              <a:rPr lang="fr-FR" sz="1600" b="1" dirty="0" smtClean="0">
                <a:solidFill>
                  <a:srgbClr val="FF0000"/>
                </a:solidFill>
                <a:latin typeface="Century Gothic" panose="020B0502020202020204" pitchFamily="34" charset="0"/>
              </a:rPr>
              <a:t>Du 23/07 au 02/08 – </a:t>
            </a:r>
            <a:r>
              <a:rPr lang="fr-FR" sz="16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Circulation très difficile</a:t>
            </a:r>
          </a:p>
          <a:p>
            <a:pPr lvl="0" hangingPunct="0"/>
            <a:endParaRPr lang="fr-FR" sz="1600" b="1" dirty="0">
              <a:solidFill>
                <a:srgbClr val="FF0000"/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967265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stomShape 1"/>
          <p:cNvSpPr/>
          <p:nvPr/>
        </p:nvSpPr>
        <p:spPr>
          <a:xfrm>
            <a:off x="680944" y="116632"/>
            <a:ext cx="7854120" cy="504056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2" y="2"/>
                </a:moveTo>
                <a:lnTo>
                  <a:pt x="3" y="2"/>
                </a:lnTo>
                <a:lnTo>
                  <a:pt x="3" y="3"/>
                </a:lnTo>
                <a:lnTo>
                  <a:pt x="2" y="3"/>
                </a:lnTo>
                <a:lnTo>
                  <a:pt x="2" y="2"/>
                </a:lnTo>
                <a:close/>
              </a:path>
            </a:pathLst>
          </a:cu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ctr"/>
          <a:lstStyle/>
          <a:p>
            <a:pPr algn="ctr">
              <a:lnSpc>
                <a:spcPct val="90000"/>
              </a:lnSpc>
            </a:pPr>
            <a:r>
              <a:rPr lang="fr-FR" sz="3200" b="1" i="1" spc="-1" dirty="0">
                <a:solidFill>
                  <a:srgbClr val="969696"/>
                </a:solidFill>
                <a:uFill>
                  <a:solidFill>
                    <a:srgbClr val="FFFFFF"/>
                  </a:solidFill>
                </a:uFill>
                <a:latin typeface="Century Gothic"/>
                <a:ea typeface="Times New Roman"/>
              </a:rPr>
              <a:t>Planning des travaux</a:t>
            </a:r>
            <a:endParaRPr lang="fr-FR" sz="3200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" name="CustomShape 2"/>
          <p:cNvSpPr/>
          <p:nvPr/>
        </p:nvSpPr>
        <p:spPr>
          <a:xfrm>
            <a:off x="323528" y="620688"/>
            <a:ext cx="8568952" cy="5328592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2" y="2"/>
                </a:moveTo>
                <a:lnTo>
                  <a:pt x="3" y="2"/>
                </a:lnTo>
                <a:lnTo>
                  <a:pt x="3" y="3"/>
                </a:lnTo>
                <a:lnTo>
                  <a:pt x="2" y="3"/>
                </a:lnTo>
                <a:lnTo>
                  <a:pt x="2" y="2"/>
                </a:lnTo>
                <a:close/>
              </a:path>
            </a:pathLst>
          </a:cu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/>
          <a:lstStyle/>
          <a:p>
            <a:pPr marL="1371600" lvl="2" indent="-457200">
              <a:buFont typeface="Courier New" pitchFamily="49" charset="0"/>
              <a:buChar char="o"/>
            </a:pPr>
            <a:endParaRPr lang="fr-FR" spc="-1" dirty="0" smtClean="0">
              <a:solidFill>
                <a:srgbClr val="004586"/>
              </a:solidFill>
              <a:uFill>
                <a:solidFill>
                  <a:srgbClr val="FFFFFF"/>
                </a:solidFill>
              </a:uFill>
              <a:latin typeface="Century Gothic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755576" y="908720"/>
            <a:ext cx="7992888" cy="44319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hangingPunct="0"/>
            <a:r>
              <a:rPr lang="fr-FR" sz="2800" b="1" dirty="0">
                <a:solidFill>
                  <a:srgbClr val="004586"/>
                </a:solidFill>
                <a:latin typeface="Century Gothic" panose="020B0502020202020204" pitchFamily="34" charset="0"/>
              </a:rPr>
              <a:t>Phase 5</a:t>
            </a:r>
            <a:r>
              <a:rPr lang="fr-FR" b="1" dirty="0">
                <a:solidFill>
                  <a:srgbClr val="004586"/>
                </a:solidFill>
                <a:latin typeface="Century Gothic" panose="020B0502020202020204" pitchFamily="34" charset="0"/>
              </a:rPr>
              <a:t> : Sous alternat et </a:t>
            </a:r>
            <a:r>
              <a:rPr lang="fr-FR" b="1" u="sng" dirty="0">
                <a:solidFill>
                  <a:srgbClr val="004586"/>
                </a:solidFill>
                <a:latin typeface="Century Gothic" panose="020B0502020202020204" pitchFamily="34" charset="0"/>
              </a:rPr>
              <a:t>avenue Pierre Louve barrée </a:t>
            </a:r>
            <a:r>
              <a:rPr lang="fr-FR" b="1" dirty="0">
                <a:solidFill>
                  <a:srgbClr val="004586"/>
                </a:solidFill>
                <a:latin typeface="Century Gothic" panose="020B0502020202020204" pitchFamily="34" charset="0"/>
              </a:rPr>
              <a:t>: construction du ½ ilot Nord</a:t>
            </a:r>
          </a:p>
          <a:p>
            <a:pPr hangingPunct="0"/>
            <a:r>
              <a:rPr lang="fr-FR" b="1" dirty="0">
                <a:solidFill>
                  <a:srgbClr val="FF0000"/>
                </a:solidFill>
                <a:latin typeface="Century Gothic" panose="020B0502020202020204" pitchFamily="34" charset="0"/>
              </a:rPr>
              <a:t>Du 03/08 au </a:t>
            </a:r>
            <a:r>
              <a:rPr lang="fr-FR" b="1" dirty="0" smtClean="0">
                <a:solidFill>
                  <a:srgbClr val="FF0000"/>
                </a:solidFill>
                <a:latin typeface="Century Gothic" panose="020B0502020202020204" pitchFamily="34" charset="0"/>
              </a:rPr>
              <a:t>13/08 – </a:t>
            </a:r>
            <a:r>
              <a:rPr lang="fr-FR" b="1" dirty="0">
                <a:solidFill>
                  <a:srgbClr val="FF0000"/>
                </a:solidFill>
                <a:latin typeface="Century Gothic" panose="020B0502020202020204" pitchFamily="34" charset="0"/>
              </a:rPr>
              <a:t>Circulation très difficile</a:t>
            </a:r>
          </a:p>
          <a:p>
            <a:pPr lvl="0" hangingPunct="0"/>
            <a:endParaRPr lang="fr-FR" b="1" dirty="0" smtClean="0">
              <a:solidFill>
                <a:srgbClr val="FF0000"/>
              </a:solidFill>
              <a:latin typeface="Century Gothic" panose="020B0502020202020204" pitchFamily="34" charset="0"/>
            </a:endParaRPr>
          </a:p>
          <a:p>
            <a:pPr lvl="0" hangingPunct="0"/>
            <a:endParaRPr lang="fr-FR" b="1" dirty="0" smtClean="0">
              <a:solidFill>
                <a:srgbClr val="FF0000"/>
              </a:solidFill>
              <a:latin typeface="Century Gothic" panose="020B0502020202020204" pitchFamily="34" charset="0"/>
            </a:endParaRPr>
          </a:p>
          <a:p>
            <a:pPr lvl="0" hangingPunct="0"/>
            <a:endParaRPr lang="fr-FR" b="1" dirty="0">
              <a:solidFill>
                <a:srgbClr val="FF0000"/>
              </a:solidFill>
              <a:latin typeface="Century Gothic" panose="020B0502020202020204" pitchFamily="34" charset="0"/>
            </a:endParaRPr>
          </a:p>
          <a:p>
            <a:pPr lvl="0" hangingPunct="0"/>
            <a:r>
              <a:rPr lang="fr-FR" sz="2800" b="1" dirty="0">
                <a:solidFill>
                  <a:srgbClr val="004586"/>
                </a:solidFill>
                <a:latin typeface="Century Gothic" panose="020B0502020202020204" pitchFamily="34" charset="0"/>
              </a:rPr>
              <a:t>Phase 6</a:t>
            </a:r>
            <a:r>
              <a:rPr lang="fr-FR" b="1" dirty="0">
                <a:solidFill>
                  <a:srgbClr val="004586"/>
                </a:solidFill>
                <a:latin typeface="Century Gothic" panose="020B0502020202020204" pitchFamily="34" charset="0"/>
              </a:rPr>
              <a:t> : </a:t>
            </a:r>
            <a:r>
              <a:rPr lang="fr-FR" b="1" u="sng" dirty="0">
                <a:solidFill>
                  <a:srgbClr val="004586"/>
                </a:solidFill>
                <a:latin typeface="Century Gothic" panose="020B0502020202020204" pitchFamily="34" charset="0"/>
              </a:rPr>
              <a:t>Avenue Pierre Louve barrée</a:t>
            </a:r>
            <a:r>
              <a:rPr lang="fr-FR" b="1" dirty="0">
                <a:solidFill>
                  <a:srgbClr val="004586"/>
                </a:solidFill>
                <a:latin typeface="Century Gothic" panose="020B0502020202020204" pitchFamily="34" charset="0"/>
              </a:rPr>
              <a:t> : aménagement de l’avenue Pierre Louve</a:t>
            </a:r>
          </a:p>
          <a:p>
            <a:pPr lvl="0" hangingPunct="0"/>
            <a:r>
              <a:rPr lang="fr-FR" b="1" dirty="0">
                <a:solidFill>
                  <a:srgbClr val="FF0000"/>
                </a:solidFill>
                <a:latin typeface="Century Gothic" panose="020B0502020202020204" pitchFamily="34" charset="0"/>
              </a:rPr>
              <a:t>Du 14/08 au </a:t>
            </a:r>
            <a:r>
              <a:rPr lang="fr-FR" b="1" dirty="0" smtClean="0">
                <a:solidFill>
                  <a:srgbClr val="FF0000"/>
                </a:solidFill>
                <a:latin typeface="Century Gothic" panose="020B0502020202020204" pitchFamily="34" charset="0"/>
              </a:rPr>
              <a:t>22/08</a:t>
            </a:r>
          </a:p>
          <a:p>
            <a:pPr lvl="0" hangingPunct="0"/>
            <a:endParaRPr lang="fr-FR" b="1" dirty="0" smtClean="0">
              <a:solidFill>
                <a:srgbClr val="FF0000"/>
              </a:solidFill>
              <a:latin typeface="Century Gothic" panose="020B0502020202020204" pitchFamily="34" charset="0"/>
            </a:endParaRPr>
          </a:p>
          <a:p>
            <a:pPr lvl="0" hangingPunct="0"/>
            <a:endParaRPr lang="fr-FR" b="1" dirty="0" smtClean="0">
              <a:solidFill>
                <a:srgbClr val="FF0000"/>
              </a:solidFill>
              <a:latin typeface="Century Gothic" panose="020B0502020202020204" pitchFamily="34" charset="0"/>
            </a:endParaRPr>
          </a:p>
          <a:p>
            <a:pPr hangingPunct="0"/>
            <a:r>
              <a:rPr lang="fr-FR" sz="2800" b="1" dirty="0" smtClean="0">
                <a:solidFill>
                  <a:srgbClr val="004586"/>
                </a:solidFill>
                <a:latin typeface="Century Gothic" panose="020B0502020202020204" pitchFamily="34" charset="0"/>
              </a:rPr>
              <a:t>Phase 7</a:t>
            </a:r>
            <a:r>
              <a:rPr lang="fr-FR" b="1" dirty="0" smtClean="0">
                <a:solidFill>
                  <a:srgbClr val="004586"/>
                </a:solidFill>
                <a:latin typeface="Century Gothic" panose="020B0502020202020204" pitchFamily="34" charset="0"/>
              </a:rPr>
              <a:t> : </a:t>
            </a:r>
            <a:r>
              <a:rPr lang="fr-FR" b="1" spc="-1" dirty="0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  <a:latin typeface="Century Gothic"/>
              </a:rPr>
              <a:t>(Travaux de nuit, à confirmer)</a:t>
            </a:r>
          </a:p>
          <a:p>
            <a:pPr lvl="0" hangingPunct="0"/>
            <a:r>
              <a:rPr lang="fr-FR" b="1" dirty="0" smtClean="0">
                <a:solidFill>
                  <a:srgbClr val="004586"/>
                </a:solidFill>
                <a:latin typeface="Century Gothic" panose="020B0502020202020204" pitchFamily="34" charset="0"/>
              </a:rPr>
              <a:t>Couche </a:t>
            </a:r>
            <a:r>
              <a:rPr lang="fr-FR" b="1" dirty="0">
                <a:solidFill>
                  <a:srgbClr val="004586"/>
                </a:solidFill>
                <a:latin typeface="Century Gothic" panose="020B0502020202020204" pitchFamily="34" charset="0"/>
              </a:rPr>
              <a:t>roulement RD208 </a:t>
            </a:r>
            <a:r>
              <a:rPr lang="fr-FR" b="1" dirty="0" smtClean="0">
                <a:solidFill>
                  <a:srgbClr val="004586"/>
                </a:solidFill>
                <a:latin typeface="Century Gothic" panose="020B0502020202020204" pitchFamily="34" charset="0"/>
              </a:rPr>
              <a:t>(Travaux Département</a:t>
            </a:r>
            <a:r>
              <a:rPr lang="fr-FR" b="1" dirty="0">
                <a:solidFill>
                  <a:srgbClr val="004586"/>
                </a:solidFill>
                <a:latin typeface="Century Gothic" panose="020B0502020202020204" pitchFamily="34" charset="0"/>
              </a:rPr>
              <a:t>) + </a:t>
            </a:r>
            <a:r>
              <a:rPr lang="fr-FR" b="1" dirty="0" smtClean="0">
                <a:solidFill>
                  <a:srgbClr val="004586"/>
                </a:solidFill>
                <a:latin typeface="Century Gothic" panose="020B0502020202020204" pitchFamily="34" charset="0"/>
              </a:rPr>
              <a:t>signalisation</a:t>
            </a:r>
          </a:p>
          <a:p>
            <a:pPr lvl="0" hangingPunct="0"/>
            <a:endParaRPr lang="fr-FR" b="1" dirty="0">
              <a:solidFill>
                <a:srgbClr val="004586"/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628977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stomShape 1"/>
          <p:cNvSpPr/>
          <p:nvPr/>
        </p:nvSpPr>
        <p:spPr>
          <a:xfrm>
            <a:off x="680944" y="116632"/>
            <a:ext cx="7854120" cy="6336704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2" y="2"/>
                </a:moveTo>
                <a:lnTo>
                  <a:pt x="3" y="2"/>
                </a:lnTo>
                <a:lnTo>
                  <a:pt x="3" y="3"/>
                </a:lnTo>
                <a:lnTo>
                  <a:pt x="2" y="3"/>
                </a:lnTo>
                <a:lnTo>
                  <a:pt x="2" y="2"/>
                </a:lnTo>
                <a:close/>
              </a:path>
            </a:pathLst>
          </a:cu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ctr"/>
          <a:lstStyle/>
          <a:p>
            <a:pPr algn="ctr">
              <a:lnSpc>
                <a:spcPct val="90000"/>
              </a:lnSpc>
            </a:pPr>
            <a:r>
              <a:rPr lang="fr-FR" sz="3200" b="1" i="1" strike="noStrike" spc="-1" dirty="0" smtClean="0">
                <a:solidFill>
                  <a:srgbClr val="004586"/>
                </a:solidFill>
                <a:uFill>
                  <a:solidFill>
                    <a:srgbClr val="FFFFFF"/>
                  </a:solidFill>
                </a:uFill>
                <a:latin typeface="Century Gothic"/>
                <a:ea typeface="Times New Roman"/>
              </a:rPr>
              <a:t>Fin de la présentation</a:t>
            </a:r>
          </a:p>
          <a:p>
            <a:pPr algn="ctr">
              <a:lnSpc>
                <a:spcPct val="90000"/>
              </a:lnSpc>
            </a:pPr>
            <a:r>
              <a:rPr lang="fr-FR" sz="3200" b="1" i="1" spc="-1" dirty="0" smtClean="0">
                <a:solidFill>
                  <a:srgbClr val="004586"/>
                </a:solidFill>
                <a:uFill>
                  <a:solidFill>
                    <a:srgbClr val="FFFFFF"/>
                  </a:solidFill>
                </a:uFill>
                <a:latin typeface="Century Gothic"/>
              </a:rPr>
              <a:t>Merci pour votre attention</a:t>
            </a:r>
            <a:endParaRPr lang="fr-FR" sz="3200" strike="noStrike" spc="-1" dirty="0">
              <a:solidFill>
                <a:srgbClr val="004586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" name="CustomShape 2"/>
          <p:cNvSpPr/>
          <p:nvPr/>
        </p:nvSpPr>
        <p:spPr>
          <a:xfrm>
            <a:off x="323528" y="620688"/>
            <a:ext cx="8568952" cy="5328592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2" y="2"/>
                </a:moveTo>
                <a:lnTo>
                  <a:pt x="3" y="2"/>
                </a:lnTo>
                <a:lnTo>
                  <a:pt x="3" y="3"/>
                </a:lnTo>
                <a:lnTo>
                  <a:pt x="2" y="3"/>
                </a:lnTo>
                <a:lnTo>
                  <a:pt x="2" y="2"/>
                </a:lnTo>
                <a:close/>
              </a:path>
            </a:pathLst>
          </a:cu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/>
          <a:lstStyle/>
          <a:p>
            <a:pPr marL="1371600" lvl="2" indent="-457200">
              <a:buFont typeface="Courier New" pitchFamily="49" charset="0"/>
              <a:buChar char="o"/>
            </a:pPr>
            <a:endParaRPr lang="fr-FR" spc="-1" dirty="0" smtClean="0">
              <a:solidFill>
                <a:srgbClr val="004586"/>
              </a:solidFill>
              <a:uFill>
                <a:solidFill>
                  <a:srgbClr val="FFFFFF"/>
                </a:solidFill>
              </a:uFill>
              <a:latin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32595063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stomShape 1"/>
          <p:cNvSpPr/>
          <p:nvPr/>
        </p:nvSpPr>
        <p:spPr>
          <a:xfrm>
            <a:off x="680944" y="116632"/>
            <a:ext cx="7854120" cy="72008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2" y="2"/>
                </a:moveTo>
                <a:lnTo>
                  <a:pt x="3" y="2"/>
                </a:lnTo>
                <a:lnTo>
                  <a:pt x="3" y="3"/>
                </a:lnTo>
                <a:lnTo>
                  <a:pt x="2" y="3"/>
                </a:lnTo>
                <a:lnTo>
                  <a:pt x="2" y="2"/>
                </a:lnTo>
                <a:close/>
              </a:path>
            </a:pathLst>
          </a:cu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ctr"/>
          <a:lstStyle/>
          <a:p>
            <a:pPr algn="ctr">
              <a:lnSpc>
                <a:spcPct val="90000"/>
              </a:lnSpc>
            </a:pPr>
            <a:r>
              <a:rPr lang="fr-FR" sz="3600" b="1" i="1" strike="noStrike" spc="-1" dirty="0" smtClean="0">
                <a:solidFill>
                  <a:srgbClr val="969696"/>
                </a:solidFill>
                <a:uFill>
                  <a:solidFill>
                    <a:srgbClr val="FFFFFF"/>
                  </a:solidFill>
                </a:uFill>
                <a:latin typeface="Century Gothic"/>
                <a:ea typeface="Times New Roman"/>
              </a:rPr>
              <a:t>Situation géographique</a:t>
            </a:r>
            <a:endParaRPr lang="fr-FR" sz="360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87624" y="842843"/>
            <a:ext cx="6534497" cy="58185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98981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stomShape 1"/>
          <p:cNvSpPr/>
          <p:nvPr/>
        </p:nvSpPr>
        <p:spPr>
          <a:xfrm>
            <a:off x="680944" y="116632"/>
            <a:ext cx="7854120" cy="72008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2" y="2"/>
                </a:moveTo>
                <a:lnTo>
                  <a:pt x="3" y="2"/>
                </a:lnTo>
                <a:lnTo>
                  <a:pt x="3" y="3"/>
                </a:lnTo>
                <a:lnTo>
                  <a:pt x="2" y="3"/>
                </a:lnTo>
                <a:lnTo>
                  <a:pt x="2" y="2"/>
                </a:lnTo>
                <a:close/>
              </a:path>
            </a:pathLst>
          </a:cu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ctr"/>
          <a:lstStyle/>
          <a:p>
            <a:pPr algn="ctr">
              <a:lnSpc>
                <a:spcPct val="90000"/>
              </a:lnSpc>
            </a:pPr>
            <a:r>
              <a:rPr lang="fr-FR" sz="3600" b="1" i="1" strike="noStrike" spc="-1" dirty="0" smtClean="0">
                <a:solidFill>
                  <a:srgbClr val="969696"/>
                </a:solidFill>
                <a:uFill>
                  <a:solidFill>
                    <a:srgbClr val="FFFFFF"/>
                  </a:solidFill>
                </a:uFill>
                <a:latin typeface="Century Gothic"/>
                <a:ea typeface="Times New Roman"/>
              </a:rPr>
              <a:t>Rappel chronologique</a:t>
            </a:r>
            <a:endParaRPr lang="fr-FR" sz="360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" name="CustomShape 2"/>
          <p:cNvSpPr/>
          <p:nvPr/>
        </p:nvSpPr>
        <p:spPr>
          <a:xfrm>
            <a:off x="179512" y="1412776"/>
            <a:ext cx="8712968" cy="3744416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2" y="2"/>
                </a:moveTo>
                <a:lnTo>
                  <a:pt x="3" y="2"/>
                </a:lnTo>
                <a:lnTo>
                  <a:pt x="3" y="3"/>
                </a:lnTo>
                <a:lnTo>
                  <a:pt x="2" y="3"/>
                </a:lnTo>
                <a:lnTo>
                  <a:pt x="2" y="2"/>
                </a:lnTo>
                <a:close/>
              </a:path>
            </a:pathLst>
          </a:cu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/>
          <a:lstStyle/>
          <a:p>
            <a:pPr marL="457200" indent="-457200">
              <a:buFont typeface="Arial" pitchFamily="34" charset="0"/>
              <a:buChar char="•"/>
            </a:pPr>
            <a:r>
              <a:rPr lang="fr-FR" sz="2800" b="1" u="sng" strike="noStrike" spc="-1" dirty="0" smtClean="0">
                <a:solidFill>
                  <a:srgbClr val="004586"/>
                </a:solidFill>
                <a:uFill>
                  <a:solidFill>
                    <a:srgbClr val="FFFFFF"/>
                  </a:solidFill>
                </a:uFill>
                <a:latin typeface="Century Gothic"/>
                <a:ea typeface="Arial"/>
              </a:rPr>
              <a:t>2013</a:t>
            </a:r>
          </a:p>
          <a:p>
            <a:pPr marL="1371600" lvl="2" indent="-457200">
              <a:buFont typeface="Courier New" pitchFamily="49" charset="0"/>
              <a:buChar char="o"/>
            </a:pPr>
            <a:r>
              <a:rPr lang="fr-FR" sz="2800" spc="-1" dirty="0" smtClean="0">
                <a:solidFill>
                  <a:srgbClr val="004586"/>
                </a:solidFill>
                <a:uFill>
                  <a:solidFill>
                    <a:srgbClr val="FFFFFF"/>
                  </a:solidFill>
                </a:uFill>
                <a:latin typeface="Century Gothic"/>
              </a:rPr>
              <a:t>Etude de circulation et faisabilité</a:t>
            </a:r>
          </a:p>
          <a:p>
            <a:pPr marL="1371600" lvl="2" indent="-457200">
              <a:buFont typeface="Courier New" pitchFamily="49" charset="0"/>
              <a:buChar char="o"/>
            </a:pPr>
            <a:r>
              <a:rPr lang="fr-FR" sz="2800" spc="-1" dirty="0" smtClean="0">
                <a:solidFill>
                  <a:srgbClr val="004586"/>
                </a:solidFill>
                <a:uFill>
                  <a:solidFill>
                    <a:srgbClr val="FFFFFF"/>
                  </a:solidFill>
                </a:uFill>
                <a:latin typeface="Century Gothic"/>
              </a:rPr>
              <a:t>Analyse multicritères scénarios : carrefour en T – carrefour à feux et carrefour giratoire</a:t>
            </a:r>
          </a:p>
          <a:p>
            <a:pPr lvl="2"/>
            <a:endParaRPr lang="fr-FR" sz="2800" spc="-1" dirty="0" smtClean="0">
              <a:solidFill>
                <a:srgbClr val="004586"/>
              </a:solidFill>
              <a:uFill>
                <a:solidFill>
                  <a:srgbClr val="FFFFFF"/>
                </a:solidFill>
              </a:uFill>
              <a:latin typeface="Century Gothic"/>
            </a:endParaRPr>
          </a:p>
          <a:p>
            <a:pPr marL="0" lvl="2" algn="ctr"/>
            <a:r>
              <a:rPr lang="fr-FR" sz="2800" b="1" spc="-1" dirty="0" smtClean="0">
                <a:solidFill>
                  <a:srgbClr val="004586"/>
                </a:solidFill>
                <a:uFill>
                  <a:solidFill>
                    <a:srgbClr val="FFFFFF"/>
                  </a:solidFill>
                </a:uFill>
                <a:latin typeface="Century Gothic"/>
              </a:rPr>
              <a:t>Avis CAPI / Commune et Département </a:t>
            </a:r>
          </a:p>
          <a:p>
            <a:pPr marL="0" lvl="2" algn="ctr"/>
            <a:r>
              <a:rPr lang="fr-FR" sz="2800" b="1" spc="-1" dirty="0" smtClean="0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  <a:latin typeface="Century Gothic"/>
              </a:rPr>
              <a:t>Choix se portant sur le carrefour giratoire</a:t>
            </a:r>
            <a:endParaRPr lang="fr-FR" sz="2800" b="1" spc="-1" dirty="0">
              <a:solidFill>
                <a:srgbClr val="FF0000"/>
              </a:solidFill>
              <a:uFill>
                <a:solidFill>
                  <a:srgbClr val="FFFFFF"/>
                </a:solidFill>
              </a:uFill>
              <a:latin typeface="Century Gothic"/>
            </a:endParaRPr>
          </a:p>
          <a:p>
            <a:endParaRPr lang="fr-FR" sz="1500" spc="-1" dirty="0" smtClean="0">
              <a:solidFill>
                <a:srgbClr val="004586"/>
              </a:solidFill>
              <a:uFill>
                <a:solidFill>
                  <a:srgbClr val="FFFFFF"/>
                </a:solidFill>
              </a:uFill>
              <a:latin typeface="Century Gothic"/>
              <a:ea typeface="Arial"/>
            </a:endParaRPr>
          </a:p>
          <a:p>
            <a:pPr marL="457200" indent="-457200">
              <a:lnSpc>
                <a:spcPct val="200000"/>
              </a:lnSpc>
              <a:buFont typeface="Arial" pitchFamily="34" charset="0"/>
              <a:buChar char="•"/>
            </a:pPr>
            <a:endParaRPr lang="fr-FR" sz="2500" spc="-1" dirty="0">
              <a:solidFill>
                <a:srgbClr val="004586"/>
              </a:solidFill>
              <a:uFill>
                <a:solidFill>
                  <a:srgbClr val="FFFFFF"/>
                </a:solidFill>
              </a:uFill>
              <a:latin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21846331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stomShape 1"/>
          <p:cNvSpPr/>
          <p:nvPr/>
        </p:nvSpPr>
        <p:spPr>
          <a:xfrm>
            <a:off x="680944" y="116632"/>
            <a:ext cx="7854120" cy="72008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2" y="2"/>
                </a:moveTo>
                <a:lnTo>
                  <a:pt x="3" y="2"/>
                </a:lnTo>
                <a:lnTo>
                  <a:pt x="3" y="3"/>
                </a:lnTo>
                <a:lnTo>
                  <a:pt x="2" y="3"/>
                </a:lnTo>
                <a:lnTo>
                  <a:pt x="2" y="2"/>
                </a:lnTo>
                <a:close/>
              </a:path>
            </a:pathLst>
          </a:cu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ctr"/>
          <a:lstStyle/>
          <a:p>
            <a:pPr algn="ctr">
              <a:lnSpc>
                <a:spcPct val="90000"/>
              </a:lnSpc>
            </a:pPr>
            <a:r>
              <a:rPr lang="fr-FR" sz="3600" b="1" i="1" strike="noStrike" spc="-1" dirty="0" smtClean="0">
                <a:solidFill>
                  <a:srgbClr val="969696"/>
                </a:solidFill>
                <a:uFill>
                  <a:solidFill>
                    <a:srgbClr val="FFFFFF"/>
                  </a:solidFill>
                </a:uFill>
                <a:latin typeface="Century Gothic"/>
                <a:ea typeface="Times New Roman"/>
              </a:rPr>
              <a:t>ETUDE CIRCULATION</a:t>
            </a:r>
            <a:endParaRPr lang="fr-FR" sz="360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8320" y="836712"/>
            <a:ext cx="7519367" cy="5446606"/>
          </a:xfrm>
          <a:prstGeom prst="rect">
            <a:avLst/>
          </a:prstGeom>
        </p:spPr>
      </p:pic>
      <p:sp>
        <p:nvSpPr>
          <p:cNvPr id="3" name="Forme libre 2"/>
          <p:cNvSpPr/>
          <p:nvPr/>
        </p:nvSpPr>
        <p:spPr>
          <a:xfrm>
            <a:off x="4845465" y="999858"/>
            <a:ext cx="809434" cy="2563738"/>
          </a:xfrm>
          <a:custGeom>
            <a:avLst/>
            <a:gdLst>
              <a:gd name="connsiteX0" fmla="*/ 803305 w 809434"/>
              <a:gd name="connsiteY0" fmla="*/ 0 h 2563738"/>
              <a:gd name="connsiteX1" fmla="*/ 786214 w 809434"/>
              <a:gd name="connsiteY1" fmla="*/ 564022 h 2563738"/>
              <a:gd name="connsiteX2" fmla="*/ 615298 w 809434"/>
              <a:gd name="connsiteY2" fmla="*/ 1264778 h 2563738"/>
              <a:gd name="connsiteX3" fmla="*/ 273466 w 809434"/>
              <a:gd name="connsiteY3" fmla="*/ 2042445 h 2563738"/>
              <a:gd name="connsiteX4" fmla="*/ 0 w 809434"/>
              <a:gd name="connsiteY4" fmla="*/ 2563738 h 25637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09434" h="2563738">
                <a:moveTo>
                  <a:pt x="803305" y="0"/>
                </a:moveTo>
                <a:cubicBezTo>
                  <a:pt x="810427" y="176613"/>
                  <a:pt x="817549" y="353226"/>
                  <a:pt x="786214" y="564022"/>
                </a:cubicBezTo>
                <a:cubicBezTo>
                  <a:pt x="754879" y="774818"/>
                  <a:pt x="700756" y="1018374"/>
                  <a:pt x="615298" y="1264778"/>
                </a:cubicBezTo>
                <a:cubicBezTo>
                  <a:pt x="529840" y="1511182"/>
                  <a:pt x="376016" y="1825952"/>
                  <a:pt x="273466" y="2042445"/>
                </a:cubicBezTo>
                <a:cubicBezTo>
                  <a:pt x="170916" y="2258938"/>
                  <a:pt x="0" y="2563738"/>
                  <a:pt x="0" y="2563738"/>
                </a:cubicBezTo>
              </a:path>
            </a:pathLst>
          </a:custGeom>
          <a:noFill/>
          <a:ln w="44450">
            <a:solidFill>
              <a:srgbClr val="FFFF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ZoneTexte 6"/>
          <p:cNvSpPr txBox="1"/>
          <p:nvPr/>
        </p:nvSpPr>
        <p:spPr>
          <a:xfrm>
            <a:off x="5868144" y="1268760"/>
            <a:ext cx="187220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b="1" dirty="0" smtClean="0">
                <a:solidFill>
                  <a:srgbClr val="FFFF00"/>
                </a:solidFill>
              </a:rPr>
              <a:t>Avenue de Pierre Louve</a:t>
            </a:r>
          </a:p>
          <a:p>
            <a:pPr algn="ctr"/>
            <a:r>
              <a:rPr lang="fr-FR" sz="2400" b="1" dirty="0" smtClean="0">
                <a:solidFill>
                  <a:srgbClr val="FFFF00"/>
                </a:solidFill>
              </a:rPr>
              <a:t>Gestion CAPI</a:t>
            </a:r>
            <a:endParaRPr lang="fr-FR" sz="2400" b="1" dirty="0">
              <a:solidFill>
                <a:srgbClr val="FFFF00"/>
              </a:solidFill>
            </a:endParaRPr>
          </a:p>
        </p:txBody>
      </p:sp>
      <p:sp>
        <p:nvSpPr>
          <p:cNvPr id="8" name="Forme libre 7"/>
          <p:cNvSpPr/>
          <p:nvPr/>
        </p:nvSpPr>
        <p:spPr>
          <a:xfrm>
            <a:off x="1400175" y="1790700"/>
            <a:ext cx="6248400" cy="4314825"/>
          </a:xfrm>
          <a:custGeom>
            <a:avLst/>
            <a:gdLst>
              <a:gd name="connsiteX0" fmla="*/ 0 w 6248400"/>
              <a:gd name="connsiteY0" fmla="*/ 0 h 4314825"/>
              <a:gd name="connsiteX1" fmla="*/ 581025 w 6248400"/>
              <a:gd name="connsiteY1" fmla="*/ 523875 h 4314825"/>
              <a:gd name="connsiteX2" fmla="*/ 1447800 w 6248400"/>
              <a:gd name="connsiteY2" fmla="*/ 1066800 h 4314825"/>
              <a:gd name="connsiteX3" fmla="*/ 2143125 w 6248400"/>
              <a:gd name="connsiteY3" fmla="*/ 1476375 h 4314825"/>
              <a:gd name="connsiteX4" fmla="*/ 2867025 w 6248400"/>
              <a:gd name="connsiteY4" fmla="*/ 1866900 h 4314825"/>
              <a:gd name="connsiteX5" fmla="*/ 3600450 w 6248400"/>
              <a:gd name="connsiteY5" fmla="*/ 2276475 h 4314825"/>
              <a:gd name="connsiteX6" fmla="*/ 4229100 w 6248400"/>
              <a:gd name="connsiteY6" fmla="*/ 2714625 h 4314825"/>
              <a:gd name="connsiteX7" fmla="*/ 4829175 w 6248400"/>
              <a:gd name="connsiteY7" fmla="*/ 3152775 h 4314825"/>
              <a:gd name="connsiteX8" fmla="*/ 5629275 w 6248400"/>
              <a:gd name="connsiteY8" fmla="*/ 3790950 h 4314825"/>
              <a:gd name="connsiteX9" fmla="*/ 6248400 w 6248400"/>
              <a:gd name="connsiteY9" fmla="*/ 4314825 h 43148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6248400" h="4314825">
                <a:moveTo>
                  <a:pt x="0" y="0"/>
                </a:moveTo>
                <a:cubicBezTo>
                  <a:pt x="169862" y="173037"/>
                  <a:pt x="339725" y="346075"/>
                  <a:pt x="581025" y="523875"/>
                </a:cubicBezTo>
                <a:cubicBezTo>
                  <a:pt x="822325" y="701675"/>
                  <a:pt x="1187450" y="908050"/>
                  <a:pt x="1447800" y="1066800"/>
                </a:cubicBezTo>
                <a:cubicBezTo>
                  <a:pt x="1708150" y="1225550"/>
                  <a:pt x="1906588" y="1343025"/>
                  <a:pt x="2143125" y="1476375"/>
                </a:cubicBezTo>
                <a:cubicBezTo>
                  <a:pt x="2379663" y="1609725"/>
                  <a:pt x="2867025" y="1866900"/>
                  <a:pt x="2867025" y="1866900"/>
                </a:cubicBezTo>
                <a:cubicBezTo>
                  <a:pt x="3109912" y="2000250"/>
                  <a:pt x="3373438" y="2135188"/>
                  <a:pt x="3600450" y="2276475"/>
                </a:cubicBezTo>
                <a:cubicBezTo>
                  <a:pt x="3827463" y="2417763"/>
                  <a:pt x="4024313" y="2568575"/>
                  <a:pt x="4229100" y="2714625"/>
                </a:cubicBezTo>
                <a:cubicBezTo>
                  <a:pt x="4433887" y="2860675"/>
                  <a:pt x="4595813" y="2973388"/>
                  <a:pt x="4829175" y="3152775"/>
                </a:cubicBezTo>
                <a:cubicBezTo>
                  <a:pt x="5062537" y="3332162"/>
                  <a:pt x="5392738" y="3597275"/>
                  <a:pt x="5629275" y="3790950"/>
                </a:cubicBezTo>
                <a:cubicBezTo>
                  <a:pt x="5865812" y="3984625"/>
                  <a:pt x="6057106" y="4149725"/>
                  <a:pt x="6248400" y="4314825"/>
                </a:cubicBezTo>
              </a:path>
            </a:pathLst>
          </a:custGeom>
          <a:noFill/>
          <a:ln w="44450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ZoneTexte 8"/>
          <p:cNvSpPr txBox="1"/>
          <p:nvPr/>
        </p:nvSpPr>
        <p:spPr>
          <a:xfrm>
            <a:off x="1308398" y="3429000"/>
            <a:ext cx="261553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b="1" dirty="0" smtClean="0">
                <a:solidFill>
                  <a:srgbClr val="FF0000"/>
                </a:solidFill>
              </a:rPr>
              <a:t>Avenue de </a:t>
            </a:r>
            <a:r>
              <a:rPr lang="fr-FR" sz="2400" b="1" dirty="0" err="1" smtClean="0">
                <a:solidFill>
                  <a:srgbClr val="FF0000"/>
                </a:solidFill>
              </a:rPr>
              <a:t>Jallieu</a:t>
            </a:r>
            <a:endParaRPr lang="fr-FR" sz="2400" b="1" dirty="0" smtClean="0">
              <a:solidFill>
                <a:srgbClr val="FF0000"/>
              </a:solidFill>
            </a:endParaRPr>
          </a:p>
          <a:p>
            <a:pPr algn="ctr"/>
            <a:r>
              <a:rPr lang="fr-FR" sz="2400" b="1" dirty="0" smtClean="0">
                <a:solidFill>
                  <a:srgbClr val="FF0000"/>
                </a:solidFill>
              </a:rPr>
              <a:t>RD208</a:t>
            </a:r>
          </a:p>
          <a:p>
            <a:pPr algn="ctr"/>
            <a:r>
              <a:rPr lang="fr-FR" sz="2400" b="1" dirty="0" smtClean="0">
                <a:solidFill>
                  <a:srgbClr val="FF0000"/>
                </a:solidFill>
              </a:rPr>
              <a:t>Gestion Département</a:t>
            </a:r>
            <a:endParaRPr lang="fr-FR" sz="2400" b="1" dirty="0">
              <a:solidFill>
                <a:srgbClr val="FF0000"/>
              </a:solidFill>
            </a:endParaRPr>
          </a:p>
        </p:txBody>
      </p:sp>
      <p:cxnSp>
        <p:nvCxnSpPr>
          <p:cNvPr id="11" name="Connecteur droit avec flèche 10"/>
          <p:cNvCxnSpPr>
            <a:stCxn id="3" idx="3"/>
          </p:cNvCxnSpPr>
          <p:nvPr/>
        </p:nvCxnSpPr>
        <p:spPr>
          <a:xfrm flipH="1">
            <a:off x="4788024" y="3042303"/>
            <a:ext cx="330907" cy="674729"/>
          </a:xfrm>
          <a:prstGeom prst="straightConnector1">
            <a:avLst/>
          </a:prstGeom>
          <a:ln w="44450"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042416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stomShape 1"/>
          <p:cNvSpPr/>
          <p:nvPr/>
        </p:nvSpPr>
        <p:spPr>
          <a:xfrm>
            <a:off x="680944" y="116632"/>
            <a:ext cx="7854120" cy="72008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2" y="2"/>
                </a:moveTo>
                <a:lnTo>
                  <a:pt x="3" y="2"/>
                </a:lnTo>
                <a:lnTo>
                  <a:pt x="3" y="3"/>
                </a:lnTo>
                <a:lnTo>
                  <a:pt x="2" y="3"/>
                </a:lnTo>
                <a:lnTo>
                  <a:pt x="2" y="2"/>
                </a:lnTo>
                <a:close/>
              </a:path>
            </a:pathLst>
          </a:cu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ctr"/>
          <a:lstStyle/>
          <a:p>
            <a:pPr algn="ctr">
              <a:lnSpc>
                <a:spcPct val="90000"/>
              </a:lnSpc>
            </a:pPr>
            <a:r>
              <a:rPr lang="fr-FR" sz="3600" b="1" i="1" strike="noStrike" spc="-1" dirty="0" smtClean="0">
                <a:solidFill>
                  <a:srgbClr val="969696"/>
                </a:solidFill>
                <a:uFill>
                  <a:solidFill>
                    <a:srgbClr val="FFFFFF"/>
                  </a:solidFill>
                </a:uFill>
                <a:latin typeface="Century Gothic"/>
                <a:ea typeface="Times New Roman"/>
              </a:rPr>
              <a:t>ETUDE CIRCULATION</a:t>
            </a:r>
            <a:endParaRPr lang="fr-FR" sz="360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7544" y="866227"/>
            <a:ext cx="5934838" cy="3786910"/>
          </a:xfrm>
          <a:prstGeom prst="rect">
            <a:avLst/>
          </a:prstGeom>
        </p:spPr>
      </p:pic>
      <p:pic>
        <p:nvPicPr>
          <p:cNvPr id="6" name="Imag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38992" y="3284984"/>
            <a:ext cx="4912623" cy="31196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21876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stomShape 1"/>
          <p:cNvSpPr/>
          <p:nvPr/>
        </p:nvSpPr>
        <p:spPr>
          <a:xfrm>
            <a:off x="680944" y="116632"/>
            <a:ext cx="7854120" cy="72008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2" y="2"/>
                </a:moveTo>
                <a:lnTo>
                  <a:pt x="3" y="2"/>
                </a:lnTo>
                <a:lnTo>
                  <a:pt x="3" y="3"/>
                </a:lnTo>
                <a:lnTo>
                  <a:pt x="2" y="3"/>
                </a:lnTo>
                <a:lnTo>
                  <a:pt x="2" y="2"/>
                </a:lnTo>
                <a:close/>
              </a:path>
            </a:pathLst>
          </a:cu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ctr"/>
          <a:lstStyle/>
          <a:p>
            <a:pPr algn="ctr">
              <a:lnSpc>
                <a:spcPct val="90000"/>
              </a:lnSpc>
            </a:pPr>
            <a:r>
              <a:rPr lang="fr-FR" sz="3600" b="1" i="1" strike="noStrike" spc="-1" dirty="0" smtClean="0">
                <a:solidFill>
                  <a:srgbClr val="969696"/>
                </a:solidFill>
                <a:uFill>
                  <a:solidFill>
                    <a:srgbClr val="FFFFFF"/>
                  </a:solidFill>
                </a:uFill>
                <a:latin typeface="Century Gothic"/>
                <a:ea typeface="Times New Roman"/>
              </a:rPr>
              <a:t>ETUDE CIRCULATION</a:t>
            </a:r>
            <a:endParaRPr lang="fr-FR" sz="360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1026" name="Imag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333" b="6886"/>
          <a:stretch>
            <a:fillRect/>
          </a:stretch>
        </p:blipFill>
        <p:spPr bwMode="auto">
          <a:xfrm>
            <a:off x="360647" y="1967958"/>
            <a:ext cx="5544616" cy="42693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CustomShape 2"/>
          <p:cNvSpPr/>
          <p:nvPr/>
        </p:nvSpPr>
        <p:spPr>
          <a:xfrm>
            <a:off x="5004048" y="1663949"/>
            <a:ext cx="3922103" cy="4429347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2" y="2"/>
                </a:moveTo>
                <a:lnTo>
                  <a:pt x="3" y="2"/>
                </a:lnTo>
                <a:lnTo>
                  <a:pt x="3" y="3"/>
                </a:lnTo>
                <a:lnTo>
                  <a:pt x="2" y="3"/>
                </a:lnTo>
                <a:lnTo>
                  <a:pt x="2" y="2"/>
                </a:lnTo>
                <a:close/>
              </a:path>
            </a:pathLst>
          </a:cu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/>
          <a:lstStyle/>
          <a:p>
            <a:pPr marL="1085850" lvl="2" indent="-552450">
              <a:buFont typeface="Courier New" pitchFamily="49" charset="0"/>
              <a:buChar char="o"/>
            </a:pPr>
            <a:r>
              <a:rPr lang="fr-FR" sz="2000" b="1" spc="-1" dirty="0" smtClean="0">
                <a:solidFill>
                  <a:srgbClr val="004586"/>
                </a:solidFill>
                <a:uFill>
                  <a:solidFill>
                    <a:srgbClr val="FFFFFF"/>
                  </a:solidFill>
                </a:uFill>
                <a:latin typeface="Century Gothic"/>
              </a:rPr>
              <a:t>RD208  </a:t>
            </a:r>
            <a:r>
              <a:rPr lang="fr-FR" sz="2000" spc="-1" dirty="0" smtClean="0">
                <a:solidFill>
                  <a:srgbClr val="004586"/>
                </a:solidFill>
                <a:uFill>
                  <a:solidFill>
                    <a:srgbClr val="FFFFFF"/>
                  </a:solidFill>
                </a:uFill>
                <a:latin typeface="Century Gothic"/>
              </a:rPr>
              <a:t>: </a:t>
            </a:r>
            <a:r>
              <a:rPr lang="fr-FR" sz="2000" b="1" spc="-1" dirty="0" smtClean="0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  <a:latin typeface="Century Gothic"/>
              </a:rPr>
              <a:t>13 009 </a:t>
            </a:r>
            <a:r>
              <a:rPr lang="fr-FR" sz="2000" b="1" spc="-1" dirty="0" err="1" smtClean="0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  <a:latin typeface="Century Gothic"/>
              </a:rPr>
              <a:t>véh</a:t>
            </a:r>
            <a:r>
              <a:rPr lang="fr-FR" sz="2000" b="1" spc="-1" dirty="0" smtClean="0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  <a:latin typeface="Century Gothic"/>
              </a:rPr>
              <a:t>/jour (TMJ)</a:t>
            </a:r>
            <a:r>
              <a:rPr lang="fr-FR" sz="2000" spc="-1" dirty="0" smtClean="0">
                <a:solidFill>
                  <a:srgbClr val="004586"/>
                </a:solidFill>
                <a:uFill>
                  <a:solidFill>
                    <a:srgbClr val="FFFFFF"/>
                  </a:solidFill>
                </a:uFill>
                <a:latin typeface="Century Gothic"/>
              </a:rPr>
              <a:t/>
            </a:r>
            <a:br>
              <a:rPr lang="fr-FR" sz="2000" spc="-1" dirty="0" smtClean="0">
                <a:solidFill>
                  <a:srgbClr val="004586"/>
                </a:solidFill>
                <a:uFill>
                  <a:solidFill>
                    <a:srgbClr val="FFFFFF"/>
                  </a:solidFill>
                </a:uFill>
                <a:latin typeface="Century Gothic"/>
              </a:rPr>
            </a:br>
            <a:r>
              <a:rPr lang="fr-FR" sz="2000" spc="-1" dirty="0" smtClean="0">
                <a:solidFill>
                  <a:srgbClr val="004586"/>
                </a:solidFill>
                <a:uFill>
                  <a:solidFill>
                    <a:srgbClr val="FFFFFF"/>
                  </a:solidFill>
                </a:uFill>
                <a:latin typeface="Century Gothic"/>
              </a:rPr>
              <a:t>Poids lourds : environ 2%</a:t>
            </a:r>
          </a:p>
          <a:p>
            <a:pPr marL="1085850" lvl="2" indent="-552450">
              <a:buFont typeface="Courier New" pitchFamily="49" charset="0"/>
              <a:buChar char="o"/>
            </a:pPr>
            <a:endParaRPr lang="fr-FR" sz="2000" spc="-1" dirty="0" smtClean="0">
              <a:solidFill>
                <a:srgbClr val="004586"/>
              </a:solidFill>
              <a:uFill>
                <a:solidFill>
                  <a:srgbClr val="FFFFFF"/>
                </a:solidFill>
              </a:uFill>
              <a:latin typeface="Century Gothic"/>
            </a:endParaRPr>
          </a:p>
          <a:p>
            <a:pPr marL="1085850" lvl="2" indent="-552450">
              <a:buFont typeface="Courier New" pitchFamily="49" charset="0"/>
              <a:buChar char="o"/>
            </a:pPr>
            <a:r>
              <a:rPr lang="fr-FR" sz="2000" b="1" spc="-1" dirty="0" smtClean="0">
                <a:solidFill>
                  <a:srgbClr val="004586"/>
                </a:solidFill>
                <a:uFill>
                  <a:solidFill>
                    <a:srgbClr val="FFFFFF"/>
                  </a:solidFill>
                </a:uFill>
                <a:latin typeface="Century Gothic"/>
              </a:rPr>
              <a:t>Avenue Pierre Louve : </a:t>
            </a:r>
            <a:r>
              <a:rPr lang="fr-FR" sz="2000" b="1" spc="-1" dirty="0" smtClean="0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  <a:latin typeface="Century Gothic"/>
              </a:rPr>
              <a:t>4082 </a:t>
            </a:r>
            <a:r>
              <a:rPr lang="fr-FR" sz="2000" b="1" spc="-1" dirty="0" err="1" smtClean="0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  <a:latin typeface="Century Gothic"/>
              </a:rPr>
              <a:t>véh</a:t>
            </a:r>
            <a:r>
              <a:rPr lang="fr-FR" sz="2000" b="1" spc="-1" dirty="0" smtClean="0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  <a:latin typeface="Century Gothic"/>
              </a:rPr>
              <a:t>/jour (TMJ)</a:t>
            </a:r>
            <a:r>
              <a:rPr lang="fr-FR" sz="2000" spc="-1" dirty="0" smtClean="0">
                <a:solidFill>
                  <a:srgbClr val="004586"/>
                </a:solidFill>
                <a:uFill>
                  <a:solidFill>
                    <a:srgbClr val="FFFFFF"/>
                  </a:solidFill>
                </a:uFill>
                <a:latin typeface="Century Gothic"/>
              </a:rPr>
              <a:t/>
            </a:r>
            <a:br>
              <a:rPr lang="fr-FR" sz="2000" spc="-1" dirty="0" smtClean="0">
                <a:solidFill>
                  <a:srgbClr val="004586"/>
                </a:solidFill>
                <a:uFill>
                  <a:solidFill>
                    <a:srgbClr val="FFFFFF"/>
                  </a:solidFill>
                </a:uFill>
                <a:latin typeface="Century Gothic"/>
              </a:rPr>
            </a:br>
            <a:r>
              <a:rPr lang="fr-FR" sz="2000" spc="-1" dirty="0" smtClean="0">
                <a:solidFill>
                  <a:srgbClr val="004586"/>
                </a:solidFill>
                <a:uFill>
                  <a:solidFill>
                    <a:srgbClr val="FFFFFF"/>
                  </a:solidFill>
                </a:uFill>
                <a:latin typeface="Century Gothic"/>
              </a:rPr>
              <a:t>Poids lourds : environ 4%</a:t>
            </a:r>
          </a:p>
          <a:p>
            <a:pPr marL="1085850" lvl="2" indent="-552450">
              <a:buFont typeface="Courier New" pitchFamily="49" charset="0"/>
              <a:buChar char="o"/>
            </a:pPr>
            <a:endParaRPr lang="fr-FR" sz="2000" spc="-1" dirty="0">
              <a:solidFill>
                <a:srgbClr val="004586"/>
              </a:solidFill>
              <a:uFill>
                <a:solidFill>
                  <a:srgbClr val="FFFFFF"/>
                </a:solidFill>
              </a:uFill>
              <a:latin typeface="Century Gothic"/>
            </a:endParaRPr>
          </a:p>
          <a:p>
            <a:pPr marL="1085850" lvl="2" indent="-552450">
              <a:buFont typeface="Courier New" pitchFamily="49" charset="0"/>
              <a:buChar char="o"/>
            </a:pPr>
            <a:r>
              <a:rPr lang="fr-FR" sz="2000" b="1" spc="-1" dirty="0" smtClean="0">
                <a:solidFill>
                  <a:srgbClr val="004586"/>
                </a:solidFill>
                <a:uFill>
                  <a:solidFill>
                    <a:srgbClr val="FFFFFF"/>
                  </a:solidFill>
                </a:uFill>
                <a:latin typeface="Century Gothic"/>
              </a:rPr>
              <a:t>Vitesses d’approche importantes : </a:t>
            </a:r>
            <a:r>
              <a:rPr lang="fr-FR" sz="2000" b="1" spc="-1" dirty="0" smtClean="0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  <a:latin typeface="Century Gothic"/>
              </a:rPr>
              <a:t>V85 </a:t>
            </a:r>
            <a:endParaRPr lang="fr-FR" sz="2000" b="1" spc="-1" dirty="0">
              <a:solidFill>
                <a:srgbClr val="FF0000"/>
              </a:solidFill>
              <a:uFill>
                <a:solidFill>
                  <a:srgbClr val="FFFFFF"/>
                </a:solidFill>
              </a:uFill>
              <a:latin typeface="Century Gothic"/>
            </a:endParaRPr>
          </a:p>
          <a:p>
            <a:pPr marL="1085850" lvl="2" indent="-552450">
              <a:buFont typeface="Courier New" pitchFamily="49" charset="0"/>
              <a:buChar char="o"/>
            </a:pPr>
            <a:r>
              <a:rPr lang="fr-FR" sz="2000" b="1" spc="-1" dirty="0" smtClean="0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  <a:latin typeface="Century Gothic"/>
              </a:rPr>
              <a:t> </a:t>
            </a:r>
            <a:r>
              <a:rPr lang="fr-FR" sz="2000" b="1" spc="-1" dirty="0" smtClean="0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  <a:latin typeface="Century Gothic"/>
              </a:rPr>
              <a:t>76 </a:t>
            </a:r>
            <a:r>
              <a:rPr lang="fr-FR" sz="2000" b="1" spc="-1" dirty="0" smtClean="0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  <a:latin typeface="Century Gothic"/>
              </a:rPr>
              <a:t>Km/h en entrée</a:t>
            </a:r>
          </a:p>
          <a:p>
            <a:pPr marL="1085850" lvl="2" indent="-552450">
              <a:buFont typeface="Courier New" pitchFamily="49" charset="0"/>
              <a:buChar char="o"/>
            </a:pPr>
            <a:r>
              <a:rPr lang="fr-FR" sz="2000" b="1" spc="-1" dirty="0" smtClean="0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  <a:latin typeface="Century Gothic"/>
              </a:rPr>
              <a:t> </a:t>
            </a:r>
            <a:r>
              <a:rPr lang="fr-FR" sz="2000" b="1" spc="-1" dirty="0" smtClean="0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  <a:latin typeface="Century Gothic"/>
              </a:rPr>
              <a:t>89 </a:t>
            </a:r>
            <a:r>
              <a:rPr lang="fr-FR" sz="2000" b="1" spc="-1" dirty="0" smtClean="0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  <a:latin typeface="Century Gothic"/>
              </a:rPr>
              <a:t>km/h en sortie</a:t>
            </a:r>
            <a:endParaRPr lang="fr-FR" sz="2000" b="1" spc="-1" dirty="0">
              <a:solidFill>
                <a:srgbClr val="FF0000"/>
              </a:solidFill>
              <a:uFill>
                <a:solidFill>
                  <a:srgbClr val="FFFFFF"/>
                </a:solidFill>
              </a:uFill>
              <a:latin typeface="Century Gothic"/>
            </a:endParaRPr>
          </a:p>
        </p:txBody>
      </p:sp>
      <p:sp>
        <p:nvSpPr>
          <p:cNvPr id="5" name="CustomShape 2"/>
          <p:cNvSpPr/>
          <p:nvPr/>
        </p:nvSpPr>
        <p:spPr>
          <a:xfrm>
            <a:off x="360647" y="974751"/>
            <a:ext cx="8568952" cy="72008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2" y="2"/>
                </a:moveTo>
                <a:lnTo>
                  <a:pt x="3" y="2"/>
                </a:lnTo>
                <a:lnTo>
                  <a:pt x="3" y="3"/>
                </a:lnTo>
                <a:lnTo>
                  <a:pt x="2" y="3"/>
                </a:lnTo>
                <a:lnTo>
                  <a:pt x="2" y="2"/>
                </a:lnTo>
                <a:close/>
              </a:path>
            </a:pathLst>
          </a:cu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/>
          <a:lstStyle/>
          <a:p>
            <a:pPr marL="457200" indent="-457200">
              <a:buFont typeface="Arial" pitchFamily="34" charset="0"/>
              <a:buChar char="•"/>
            </a:pPr>
            <a:r>
              <a:rPr lang="fr-FR" sz="2300" b="1" u="sng" strike="noStrike" spc="-1" dirty="0" smtClean="0">
                <a:solidFill>
                  <a:srgbClr val="004586"/>
                </a:solidFill>
                <a:uFill>
                  <a:solidFill>
                    <a:srgbClr val="FFFFFF"/>
                  </a:solidFill>
                </a:uFill>
                <a:latin typeface="Century Gothic"/>
                <a:ea typeface="Arial"/>
              </a:rPr>
              <a:t>Données de trafic et Comptages</a:t>
            </a:r>
          </a:p>
          <a:p>
            <a:pPr marL="457200" indent="-457200">
              <a:buFont typeface="Arial" pitchFamily="34" charset="0"/>
              <a:buChar char="•"/>
            </a:pPr>
            <a:endParaRPr lang="fr-FR" sz="2300" b="1" u="sng" strike="noStrike" spc="-1" dirty="0" smtClean="0">
              <a:solidFill>
                <a:srgbClr val="004586"/>
              </a:solidFill>
              <a:uFill>
                <a:solidFill>
                  <a:srgbClr val="FFFFFF"/>
                </a:solidFill>
              </a:uFill>
              <a:latin typeface="Century Gothic"/>
              <a:ea typeface="Arial"/>
            </a:endParaRPr>
          </a:p>
          <a:p>
            <a:endParaRPr lang="fr-FR" sz="2300" b="1" u="sng" strike="noStrike" spc="-1" dirty="0" smtClean="0">
              <a:solidFill>
                <a:srgbClr val="004586"/>
              </a:solidFill>
              <a:uFill>
                <a:solidFill>
                  <a:srgbClr val="FFFFFF"/>
                </a:solidFill>
              </a:uFill>
              <a:latin typeface="Century Gothic"/>
              <a:ea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3535448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stomShape 1"/>
          <p:cNvSpPr/>
          <p:nvPr/>
        </p:nvSpPr>
        <p:spPr>
          <a:xfrm>
            <a:off x="680944" y="116632"/>
            <a:ext cx="7854120" cy="72008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2" y="2"/>
                </a:moveTo>
                <a:lnTo>
                  <a:pt x="3" y="2"/>
                </a:lnTo>
                <a:lnTo>
                  <a:pt x="3" y="3"/>
                </a:lnTo>
                <a:lnTo>
                  <a:pt x="2" y="3"/>
                </a:lnTo>
                <a:lnTo>
                  <a:pt x="2" y="2"/>
                </a:lnTo>
                <a:close/>
              </a:path>
            </a:pathLst>
          </a:cu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ctr"/>
          <a:lstStyle/>
          <a:p>
            <a:pPr algn="ctr">
              <a:lnSpc>
                <a:spcPct val="90000"/>
              </a:lnSpc>
            </a:pPr>
            <a:r>
              <a:rPr lang="fr-FR" sz="3600" b="1" i="1" strike="noStrike" spc="-1" dirty="0" smtClean="0">
                <a:solidFill>
                  <a:srgbClr val="969696"/>
                </a:solidFill>
                <a:uFill>
                  <a:solidFill>
                    <a:srgbClr val="FFFFFF"/>
                  </a:solidFill>
                </a:uFill>
                <a:latin typeface="Century Gothic"/>
                <a:ea typeface="Times New Roman"/>
              </a:rPr>
              <a:t>Rappel chronologique</a:t>
            </a:r>
            <a:endParaRPr lang="fr-FR" sz="360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" name="CustomShape 2"/>
          <p:cNvSpPr/>
          <p:nvPr/>
        </p:nvSpPr>
        <p:spPr>
          <a:xfrm>
            <a:off x="357199" y="836712"/>
            <a:ext cx="8568952" cy="5938635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2" y="2"/>
                </a:moveTo>
                <a:lnTo>
                  <a:pt x="3" y="2"/>
                </a:lnTo>
                <a:lnTo>
                  <a:pt x="3" y="3"/>
                </a:lnTo>
                <a:lnTo>
                  <a:pt x="2" y="3"/>
                </a:lnTo>
                <a:lnTo>
                  <a:pt x="2" y="2"/>
                </a:lnTo>
                <a:close/>
              </a:path>
            </a:pathLst>
          </a:cu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/>
          <a:lstStyle/>
          <a:p>
            <a:pPr marL="457200" indent="-457200">
              <a:buFont typeface="Arial" pitchFamily="34" charset="0"/>
              <a:buChar char="•"/>
            </a:pPr>
            <a:r>
              <a:rPr lang="fr-FR" sz="2000" b="1" u="sng" spc="-1" dirty="0">
                <a:solidFill>
                  <a:srgbClr val="004586"/>
                </a:solidFill>
                <a:uFill>
                  <a:solidFill>
                    <a:srgbClr val="FFFFFF"/>
                  </a:solidFill>
                </a:uFill>
                <a:latin typeface="Century Gothic"/>
                <a:ea typeface="Arial"/>
              </a:rPr>
              <a:t>2014</a:t>
            </a:r>
          </a:p>
          <a:p>
            <a:pPr marL="1371600" lvl="2" indent="-457200">
              <a:buFont typeface="Courier New" pitchFamily="49" charset="0"/>
              <a:buChar char="o"/>
            </a:pPr>
            <a:r>
              <a:rPr lang="fr-FR" sz="2000" spc="-1" dirty="0">
                <a:solidFill>
                  <a:srgbClr val="004586"/>
                </a:solidFill>
                <a:uFill>
                  <a:solidFill>
                    <a:srgbClr val="FFFFFF"/>
                  </a:solidFill>
                </a:uFill>
                <a:latin typeface="Century Gothic"/>
              </a:rPr>
              <a:t>Lancement des études préliminaires pour la conception d’un carrefour giratoire</a:t>
            </a:r>
          </a:p>
          <a:p>
            <a:pPr marL="1371600" lvl="2" indent="-457200">
              <a:buFont typeface="Courier New" pitchFamily="49" charset="0"/>
              <a:buChar char="o"/>
            </a:pPr>
            <a:r>
              <a:rPr lang="fr-FR" sz="2000" spc="-1" dirty="0" smtClean="0">
                <a:solidFill>
                  <a:srgbClr val="004586"/>
                </a:solidFill>
                <a:uFill>
                  <a:solidFill>
                    <a:srgbClr val="FFFFFF"/>
                  </a:solidFill>
                </a:uFill>
                <a:latin typeface="Century Gothic"/>
              </a:rPr>
              <a:t>Restitution </a:t>
            </a:r>
            <a:r>
              <a:rPr lang="fr-FR" sz="2000" spc="-1" dirty="0">
                <a:solidFill>
                  <a:srgbClr val="004586"/>
                </a:solidFill>
                <a:uFill>
                  <a:solidFill>
                    <a:srgbClr val="FFFFFF"/>
                  </a:solidFill>
                </a:uFill>
                <a:latin typeface="Century Gothic"/>
              </a:rPr>
              <a:t>des études </a:t>
            </a:r>
            <a:r>
              <a:rPr lang="fr-FR" sz="2000" spc="-1" dirty="0" smtClean="0">
                <a:solidFill>
                  <a:srgbClr val="004586"/>
                </a:solidFill>
                <a:uFill>
                  <a:solidFill>
                    <a:srgbClr val="FFFFFF"/>
                  </a:solidFill>
                </a:uFill>
                <a:latin typeface="Century Gothic"/>
              </a:rPr>
              <a:t>et avis institutionnels</a:t>
            </a:r>
            <a:endParaRPr lang="fr-FR" sz="2000" spc="-1" dirty="0">
              <a:solidFill>
                <a:srgbClr val="004586"/>
              </a:solidFill>
              <a:uFill>
                <a:solidFill>
                  <a:srgbClr val="FFFFFF"/>
                </a:solidFill>
              </a:uFill>
              <a:latin typeface="Century Gothic"/>
            </a:endParaRPr>
          </a:p>
          <a:p>
            <a:pPr marL="457200" indent="-457200">
              <a:buFont typeface="Arial" pitchFamily="34" charset="0"/>
              <a:buChar char="•"/>
            </a:pPr>
            <a:endParaRPr lang="fr-FR" sz="2000" b="1" u="sng" spc="-1" dirty="0">
              <a:solidFill>
                <a:srgbClr val="004586"/>
              </a:solidFill>
              <a:uFill>
                <a:solidFill>
                  <a:srgbClr val="FFFFFF"/>
                </a:solidFill>
              </a:uFill>
              <a:latin typeface="Century Gothic"/>
              <a:ea typeface="Arial"/>
            </a:endParaRPr>
          </a:p>
          <a:p>
            <a:pPr marL="457200" indent="-457200">
              <a:buFont typeface="Arial" pitchFamily="34" charset="0"/>
              <a:buChar char="•"/>
            </a:pPr>
            <a:r>
              <a:rPr lang="fr-FR" sz="2000" b="1" u="sng" strike="noStrike" spc="-1" dirty="0" smtClean="0">
                <a:solidFill>
                  <a:srgbClr val="004586"/>
                </a:solidFill>
                <a:uFill>
                  <a:solidFill>
                    <a:srgbClr val="FFFFFF"/>
                  </a:solidFill>
                </a:uFill>
                <a:latin typeface="Century Gothic"/>
                <a:ea typeface="Arial"/>
              </a:rPr>
              <a:t>2016</a:t>
            </a:r>
          </a:p>
          <a:p>
            <a:pPr marL="1085850" lvl="2" indent="-552450">
              <a:buFont typeface="Courier New" pitchFamily="49" charset="0"/>
              <a:buChar char="o"/>
            </a:pPr>
            <a:r>
              <a:rPr lang="fr-FR" sz="2000" spc="-1" dirty="0">
                <a:solidFill>
                  <a:srgbClr val="004586"/>
                </a:solidFill>
                <a:uFill>
                  <a:solidFill>
                    <a:srgbClr val="FFFFFF"/>
                  </a:solidFill>
                </a:uFill>
                <a:latin typeface="Century Gothic"/>
              </a:rPr>
              <a:t>Lancement des études d’Avant-Projet (</a:t>
            </a:r>
            <a:r>
              <a:rPr lang="fr-FR" sz="2000" spc="-1" dirty="0" smtClean="0">
                <a:solidFill>
                  <a:srgbClr val="004586"/>
                </a:solidFill>
                <a:uFill>
                  <a:solidFill>
                    <a:srgbClr val="FFFFFF"/>
                  </a:solidFill>
                </a:uFill>
                <a:latin typeface="Century Gothic"/>
              </a:rPr>
              <a:t>AVP)</a:t>
            </a:r>
          </a:p>
          <a:p>
            <a:pPr marL="1085850" lvl="2" indent="-552450">
              <a:buFont typeface="Courier New" pitchFamily="49" charset="0"/>
              <a:buChar char="o"/>
            </a:pPr>
            <a:r>
              <a:rPr lang="fr-FR" sz="2000" spc="-1" dirty="0" smtClean="0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  <a:latin typeface="Century Gothic"/>
              </a:rPr>
              <a:t>Confirmation du </a:t>
            </a:r>
            <a:r>
              <a:rPr lang="fr-FR" sz="2000" spc="-1" dirty="0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  <a:latin typeface="Century Gothic"/>
              </a:rPr>
              <a:t>coût bilan de l’opération : </a:t>
            </a:r>
            <a:r>
              <a:rPr lang="fr-FR" sz="2000" b="1" spc="-1" dirty="0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  <a:latin typeface="Century Gothic"/>
              </a:rPr>
              <a:t>600 000 </a:t>
            </a:r>
            <a:r>
              <a:rPr lang="fr-FR" sz="2000" b="1" spc="-1" dirty="0" smtClean="0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  <a:latin typeface="Century Gothic"/>
              </a:rPr>
              <a:t>€</a:t>
            </a:r>
          </a:p>
          <a:p>
            <a:pPr marL="533400" lvl="2"/>
            <a:endParaRPr lang="fr-FR" sz="2000" b="1" spc="-1" dirty="0" smtClean="0">
              <a:solidFill>
                <a:srgbClr val="004586"/>
              </a:solidFill>
              <a:uFill>
                <a:solidFill>
                  <a:srgbClr val="FFFFFF"/>
                </a:solidFill>
              </a:uFill>
              <a:latin typeface="Century Gothic"/>
            </a:endParaRPr>
          </a:p>
          <a:p>
            <a:pPr lvl="4"/>
            <a:endParaRPr lang="fr-FR" sz="2000" spc="-1" dirty="0">
              <a:solidFill>
                <a:srgbClr val="004586"/>
              </a:solidFill>
              <a:uFill>
                <a:solidFill>
                  <a:srgbClr val="FFFFFF"/>
                </a:solidFill>
              </a:uFill>
              <a:latin typeface="Century Gothic"/>
            </a:endParaRPr>
          </a:p>
          <a:p>
            <a:pPr marL="457200" indent="-457200">
              <a:buFont typeface="Arial" pitchFamily="34" charset="0"/>
              <a:buChar char="•"/>
            </a:pPr>
            <a:r>
              <a:rPr lang="fr-FR" sz="2000" b="1" u="sng" spc="-1" dirty="0">
                <a:solidFill>
                  <a:srgbClr val="004586"/>
                </a:solidFill>
                <a:uFill>
                  <a:solidFill>
                    <a:srgbClr val="FFFFFF"/>
                  </a:solidFill>
                </a:uFill>
                <a:latin typeface="Century Gothic"/>
                <a:ea typeface="Arial"/>
              </a:rPr>
              <a:t>2017</a:t>
            </a:r>
          </a:p>
          <a:p>
            <a:pPr marL="1085850" lvl="2" indent="-552450">
              <a:buFont typeface="Courier New" pitchFamily="49" charset="0"/>
              <a:buChar char="o"/>
            </a:pPr>
            <a:r>
              <a:rPr lang="fr-FR" sz="2000" b="1" spc="-1" dirty="0">
                <a:solidFill>
                  <a:srgbClr val="004586"/>
                </a:solidFill>
                <a:uFill>
                  <a:solidFill>
                    <a:srgbClr val="FFFFFF"/>
                  </a:solidFill>
                </a:uFill>
                <a:latin typeface="Century Gothic"/>
              </a:rPr>
              <a:t>CAPI</a:t>
            </a:r>
            <a:r>
              <a:rPr lang="fr-FR" sz="2000" spc="-1" dirty="0">
                <a:solidFill>
                  <a:srgbClr val="004586"/>
                </a:solidFill>
                <a:uFill>
                  <a:solidFill>
                    <a:srgbClr val="FFFFFF"/>
                  </a:solidFill>
                </a:uFill>
                <a:latin typeface="Century Gothic"/>
              </a:rPr>
              <a:t> : Inscription des dépenses au budget 2017 et prévisionnel 2018, avec un fonds de concours communal</a:t>
            </a:r>
          </a:p>
          <a:p>
            <a:pPr marL="1085850" lvl="2" indent="-552450">
              <a:buFont typeface="Courier New" pitchFamily="49" charset="0"/>
              <a:buChar char="o"/>
            </a:pPr>
            <a:r>
              <a:rPr lang="fr-FR" sz="2000" b="1" spc="-1" dirty="0" smtClean="0">
                <a:solidFill>
                  <a:srgbClr val="004586"/>
                </a:solidFill>
                <a:uFill>
                  <a:solidFill>
                    <a:srgbClr val="FFFFFF"/>
                  </a:solidFill>
                </a:uFill>
                <a:latin typeface="Century Gothic"/>
              </a:rPr>
              <a:t>Automne </a:t>
            </a:r>
            <a:r>
              <a:rPr lang="fr-FR" sz="2000" b="1" spc="-1" dirty="0">
                <a:solidFill>
                  <a:srgbClr val="004586"/>
                </a:solidFill>
                <a:uFill>
                  <a:solidFill>
                    <a:srgbClr val="FFFFFF"/>
                  </a:solidFill>
                </a:uFill>
                <a:latin typeface="Century Gothic"/>
              </a:rPr>
              <a:t>2017 : </a:t>
            </a:r>
            <a:r>
              <a:rPr lang="fr-FR" sz="2000" spc="-1" dirty="0">
                <a:solidFill>
                  <a:srgbClr val="004586"/>
                </a:solidFill>
                <a:uFill>
                  <a:solidFill>
                    <a:srgbClr val="FFFFFF"/>
                  </a:solidFill>
                </a:uFill>
                <a:latin typeface="Century Gothic"/>
              </a:rPr>
              <a:t>Lancement des études opérationnelles  </a:t>
            </a:r>
            <a:r>
              <a:rPr lang="fr-FR" sz="2000" spc="-1" dirty="0" smtClean="0">
                <a:solidFill>
                  <a:srgbClr val="004586"/>
                </a:solidFill>
                <a:uFill>
                  <a:solidFill>
                    <a:srgbClr val="FFFFFF"/>
                  </a:solidFill>
                </a:uFill>
                <a:latin typeface="Century Gothic"/>
              </a:rPr>
              <a:t>et prise </a:t>
            </a:r>
            <a:r>
              <a:rPr lang="fr-FR" sz="2000" spc="-1" dirty="0">
                <a:solidFill>
                  <a:srgbClr val="004586"/>
                </a:solidFill>
                <a:uFill>
                  <a:solidFill>
                    <a:srgbClr val="FFFFFF"/>
                  </a:solidFill>
                </a:uFill>
                <a:latin typeface="Century Gothic"/>
              </a:rPr>
              <a:t>en compte accès voie verte pour les quartiers « Coteaux de Chasse » et « Pierre Louve »</a:t>
            </a:r>
          </a:p>
          <a:p>
            <a:pPr marL="1371600" lvl="2" indent="-457200">
              <a:buFont typeface="Courier New" pitchFamily="49" charset="0"/>
              <a:buChar char="o"/>
            </a:pPr>
            <a:endParaRPr lang="fr-FR" spc="-1" dirty="0">
              <a:solidFill>
                <a:srgbClr val="004586"/>
              </a:solidFill>
              <a:uFill>
                <a:solidFill>
                  <a:srgbClr val="FFFFFF"/>
                </a:solidFill>
              </a:uFill>
              <a:latin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27933748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stomShape 1"/>
          <p:cNvSpPr/>
          <p:nvPr/>
        </p:nvSpPr>
        <p:spPr>
          <a:xfrm>
            <a:off x="640302" y="116632"/>
            <a:ext cx="7854120" cy="72008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2" y="2"/>
                </a:moveTo>
                <a:lnTo>
                  <a:pt x="3" y="2"/>
                </a:lnTo>
                <a:lnTo>
                  <a:pt x="3" y="3"/>
                </a:lnTo>
                <a:lnTo>
                  <a:pt x="2" y="3"/>
                </a:lnTo>
                <a:lnTo>
                  <a:pt x="2" y="2"/>
                </a:lnTo>
                <a:close/>
              </a:path>
            </a:pathLst>
          </a:cu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ctr"/>
          <a:lstStyle/>
          <a:p>
            <a:pPr algn="ctr">
              <a:lnSpc>
                <a:spcPct val="90000"/>
              </a:lnSpc>
            </a:pPr>
            <a:r>
              <a:rPr lang="fr-FR" sz="3600" b="1" i="1" spc="-1" dirty="0" smtClean="0">
                <a:solidFill>
                  <a:srgbClr val="969696"/>
                </a:solidFill>
                <a:uFill>
                  <a:solidFill>
                    <a:srgbClr val="FFFFFF"/>
                  </a:solidFill>
                </a:uFill>
                <a:latin typeface="Century Gothic"/>
              </a:rPr>
              <a:t>VUE EN PLAN DU PROJET</a:t>
            </a:r>
            <a:endParaRPr lang="fr-FR" sz="360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" name="CustomShape 2"/>
          <p:cNvSpPr/>
          <p:nvPr/>
        </p:nvSpPr>
        <p:spPr>
          <a:xfrm>
            <a:off x="899592" y="4437112"/>
            <a:ext cx="7056784" cy="1944216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2" y="2"/>
                </a:moveTo>
                <a:lnTo>
                  <a:pt x="3" y="2"/>
                </a:lnTo>
                <a:lnTo>
                  <a:pt x="3" y="3"/>
                </a:lnTo>
                <a:lnTo>
                  <a:pt x="2" y="3"/>
                </a:lnTo>
                <a:lnTo>
                  <a:pt x="2" y="2"/>
                </a:lnTo>
                <a:close/>
              </a:path>
            </a:pathLst>
          </a:cu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/>
          <a:lstStyle/>
          <a:p>
            <a:pPr marL="374650" lvl="2" indent="-285750">
              <a:buFont typeface="Arial" panose="020B0604020202020204" pitchFamily="34" charset="0"/>
              <a:buChar char="•"/>
            </a:pPr>
            <a:r>
              <a:rPr lang="fr-FR" b="1" spc="-1" dirty="0" smtClean="0">
                <a:solidFill>
                  <a:srgbClr val="004586"/>
                </a:solidFill>
                <a:uFill>
                  <a:solidFill>
                    <a:srgbClr val="FFFFFF"/>
                  </a:solidFill>
                </a:uFill>
                <a:latin typeface="Century Gothic"/>
              </a:rPr>
              <a:t>Giratoire R=15 m</a:t>
            </a:r>
          </a:p>
          <a:p>
            <a:pPr marL="374650" lvl="2" indent="-285750">
              <a:buFont typeface="Arial" panose="020B0604020202020204" pitchFamily="34" charset="0"/>
              <a:buChar char="•"/>
            </a:pPr>
            <a:r>
              <a:rPr lang="fr-FR" b="1" spc="-1" dirty="0" smtClean="0">
                <a:solidFill>
                  <a:srgbClr val="004586"/>
                </a:solidFill>
                <a:uFill>
                  <a:solidFill>
                    <a:srgbClr val="FFFFFF"/>
                  </a:solidFill>
                </a:uFill>
                <a:latin typeface="Century Gothic"/>
              </a:rPr>
              <a:t>Largeur chaussée : 7,00 m sur l’anneau et 3,70 sur les voies</a:t>
            </a:r>
          </a:p>
          <a:p>
            <a:pPr marL="374650" lvl="2" indent="-285750">
              <a:buFont typeface="Arial" panose="020B0604020202020204" pitchFamily="34" charset="0"/>
              <a:buChar char="•"/>
            </a:pPr>
            <a:r>
              <a:rPr lang="fr-FR" b="1" spc="-1" dirty="0" smtClean="0">
                <a:solidFill>
                  <a:srgbClr val="004586"/>
                </a:solidFill>
                <a:uFill>
                  <a:solidFill>
                    <a:srgbClr val="FFFFFF"/>
                  </a:solidFill>
                </a:uFill>
                <a:latin typeface="Century Gothic"/>
              </a:rPr>
              <a:t>Girations bus et PL</a:t>
            </a:r>
          </a:p>
          <a:p>
            <a:pPr marL="374650" lvl="2" indent="-285750">
              <a:buFont typeface="Arial" panose="020B0604020202020204" pitchFamily="34" charset="0"/>
              <a:buChar char="•"/>
            </a:pPr>
            <a:r>
              <a:rPr lang="fr-FR" b="1" spc="-1" dirty="0" smtClean="0">
                <a:solidFill>
                  <a:srgbClr val="004586"/>
                </a:solidFill>
                <a:uFill>
                  <a:solidFill>
                    <a:srgbClr val="FFFFFF"/>
                  </a:solidFill>
                </a:uFill>
                <a:latin typeface="Century Gothic"/>
              </a:rPr>
              <a:t>Sécurisation de l’accès à la voie verte</a:t>
            </a:r>
          </a:p>
          <a:p>
            <a:pPr marL="374650" lvl="2" indent="-285750">
              <a:buFont typeface="Arial" panose="020B0604020202020204" pitchFamily="34" charset="0"/>
              <a:buChar char="•"/>
            </a:pPr>
            <a:r>
              <a:rPr lang="fr-FR" b="1" spc="-1" dirty="0" smtClean="0">
                <a:solidFill>
                  <a:srgbClr val="004586"/>
                </a:solidFill>
                <a:uFill>
                  <a:solidFill>
                    <a:srgbClr val="FFFFFF"/>
                  </a:solidFill>
                </a:uFill>
                <a:latin typeface="Century Gothic"/>
              </a:rPr>
              <a:t>Raccordement sur les bandes cyclables côté Est</a:t>
            </a:r>
          </a:p>
          <a:p>
            <a:pPr marL="374650" lvl="2" indent="-285750">
              <a:buFont typeface="Arial" panose="020B0604020202020204" pitchFamily="34" charset="0"/>
              <a:buChar char="•"/>
            </a:pPr>
            <a:r>
              <a:rPr lang="fr-FR" b="1" spc="-1" dirty="0" smtClean="0">
                <a:solidFill>
                  <a:srgbClr val="004586"/>
                </a:solidFill>
                <a:uFill>
                  <a:solidFill>
                    <a:srgbClr val="FFFFFF"/>
                  </a:solidFill>
                </a:uFill>
                <a:latin typeface="Century Gothic"/>
              </a:rPr>
              <a:t>Continuité de la voie piétons / cycles</a:t>
            </a:r>
          </a:p>
          <a:p>
            <a:pPr marL="374650" lvl="2" indent="-285750">
              <a:buFont typeface="Arial" panose="020B0604020202020204" pitchFamily="34" charset="0"/>
              <a:buChar char="•"/>
            </a:pPr>
            <a:r>
              <a:rPr lang="fr-FR" b="1" spc="-1" dirty="0" smtClean="0">
                <a:solidFill>
                  <a:srgbClr val="004586"/>
                </a:solidFill>
                <a:uFill>
                  <a:solidFill>
                    <a:srgbClr val="FFFFFF"/>
                  </a:solidFill>
                </a:uFill>
                <a:latin typeface="Century Gothic"/>
              </a:rPr>
              <a:t>Renforcement de l’éclairage public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21254"/>
            <a:ext cx="9144000" cy="3027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974119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stomShape 1"/>
          <p:cNvSpPr/>
          <p:nvPr/>
        </p:nvSpPr>
        <p:spPr>
          <a:xfrm>
            <a:off x="680944" y="116632"/>
            <a:ext cx="7854120" cy="72008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2" y="2"/>
                </a:moveTo>
                <a:lnTo>
                  <a:pt x="3" y="2"/>
                </a:lnTo>
                <a:lnTo>
                  <a:pt x="3" y="3"/>
                </a:lnTo>
                <a:lnTo>
                  <a:pt x="2" y="3"/>
                </a:lnTo>
                <a:lnTo>
                  <a:pt x="2" y="2"/>
                </a:lnTo>
                <a:close/>
              </a:path>
            </a:pathLst>
          </a:cu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ctr"/>
          <a:lstStyle/>
          <a:p>
            <a:pPr algn="ctr">
              <a:lnSpc>
                <a:spcPct val="90000"/>
              </a:lnSpc>
            </a:pPr>
            <a:r>
              <a:rPr lang="fr-FR" sz="3600" b="1" i="1" strike="noStrike" spc="-1" dirty="0" smtClean="0">
                <a:solidFill>
                  <a:srgbClr val="969696"/>
                </a:solidFill>
                <a:uFill>
                  <a:solidFill>
                    <a:srgbClr val="FFFFFF"/>
                  </a:solidFill>
                </a:uFill>
                <a:latin typeface="Century Gothic"/>
                <a:ea typeface="Times New Roman"/>
              </a:rPr>
              <a:t>PROJET</a:t>
            </a:r>
            <a:endParaRPr lang="fr-FR" sz="360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" name="CustomShape 2"/>
          <p:cNvSpPr/>
          <p:nvPr/>
        </p:nvSpPr>
        <p:spPr>
          <a:xfrm>
            <a:off x="357199" y="1124744"/>
            <a:ext cx="8568952" cy="792088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2" y="2"/>
                </a:moveTo>
                <a:lnTo>
                  <a:pt x="3" y="2"/>
                </a:lnTo>
                <a:lnTo>
                  <a:pt x="3" y="3"/>
                </a:lnTo>
                <a:lnTo>
                  <a:pt x="2" y="3"/>
                </a:lnTo>
                <a:lnTo>
                  <a:pt x="2" y="2"/>
                </a:lnTo>
                <a:close/>
              </a:path>
            </a:pathLst>
          </a:cu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/>
          <a:lstStyle/>
          <a:p>
            <a:pPr marL="457200" indent="-457200">
              <a:buFont typeface="Arial" pitchFamily="34" charset="0"/>
              <a:buChar char="•"/>
            </a:pPr>
            <a:r>
              <a:rPr lang="fr-FR" sz="2300" b="1" u="sng" strike="noStrike" spc="-1" dirty="0" smtClean="0">
                <a:solidFill>
                  <a:srgbClr val="004586"/>
                </a:solidFill>
                <a:uFill>
                  <a:solidFill>
                    <a:srgbClr val="FFFFFF"/>
                  </a:solidFill>
                </a:uFill>
                <a:latin typeface="Century Gothic"/>
                <a:ea typeface="Arial"/>
              </a:rPr>
              <a:t>Profil en travers type – RD208 avenue de </a:t>
            </a:r>
            <a:r>
              <a:rPr lang="fr-FR" sz="2300" b="1" u="sng" strike="noStrike" spc="-1" dirty="0" err="1" smtClean="0">
                <a:solidFill>
                  <a:srgbClr val="004586"/>
                </a:solidFill>
                <a:uFill>
                  <a:solidFill>
                    <a:srgbClr val="FFFFFF"/>
                  </a:solidFill>
                </a:uFill>
                <a:latin typeface="Century Gothic"/>
                <a:ea typeface="Arial"/>
              </a:rPr>
              <a:t>Jallieu</a:t>
            </a:r>
            <a:endParaRPr lang="fr-FR" sz="2300" b="1" u="sng" strike="noStrike" spc="-1" dirty="0" smtClean="0">
              <a:solidFill>
                <a:srgbClr val="004586"/>
              </a:solidFill>
              <a:uFill>
                <a:solidFill>
                  <a:srgbClr val="FFFFFF"/>
                </a:solidFill>
              </a:uFill>
              <a:latin typeface="Century Gothic"/>
              <a:ea typeface="Arial"/>
            </a:endParaRPr>
          </a:p>
          <a:p>
            <a:endParaRPr lang="fr-FR" sz="2300" b="1" u="sng" strike="noStrike" spc="-1" dirty="0" smtClean="0">
              <a:solidFill>
                <a:srgbClr val="004586"/>
              </a:solidFill>
              <a:uFill>
                <a:solidFill>
                  <a:srgbClr val="FFFFFF"/>
                </a:solidFill>
              </a:uFill>
              <a:latin typeface="Century Gothic"/>
              <a:ea typeface="Arial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4847"/>
          <a:stretch/>
        </p:blipFill>
        <p:spPr bwMode="auto">
          <a:xfrm>
            <a:off x="74870" y="1497898"/>
            <a:ext cx="8941037" cy="2939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CustomShape 2"/>
          <p:cNvSpPr/>
          <p:nvPr/>
        </p:nvSpPr>
        <p:spPr>
          <a:xfrm>
            <a:off x="1043608" y="5157192"/>
            <a:ext cx="7491456" cy="792088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2" y="2"/>
                </a:moveTo>
                <a:lnTo>
                  <a:pt x="3" y="2"/>
                </a:lnTo>
                <a:lnTo>
                  <a:pt x="3" y="3"/>
                </a:lnTo>
                <a:lnTo>
                  <a:pt x="2" y="3"/>
                </a:lnTo>
                <a:lnTo>
                  <a:pt x="2" y="2"/>
                </a:lnTo>
                <a:close/>
              </a:path>
            </a:pathLst>
          </a:cu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/>
          <a:lstStyle/>
          <a:p>
            <a:pPr marL="374650" lvl="2" indent="-285750">
              <a:buFont typeface="Arial" panose="020B0604020202020204" pitchFamily="34" charset="0"/>
              <a:buChar char="•"/>
            </a:pPr>
            <a:r>
              <a:rPr lang="fr-FR" b="1" spc="-1" dirty="0" smtClean="0">
                <a:solidFill>
                  <a:srgbClr val="004586"/>
                </a:solidFill>
                <a:uFill>
                  <a:solidFill>
                    <a:srgbClr val="FFFFFF"/>
                  </a:solidFill>
                </a:uFill>
                <a:latin typeface="Century Gothic"/>
              </a:rPr>
              <a:t>Reprofilage de la chaussée </a:t>
            </a:r>
            <a:endParaRPr lang="fr-FR" b="1" spc="-1" dirty="0">
              <a:solidFill>
                <a:srgbClr val="004586"/>
              </a:solidFill>
              <a:uFill>
                <a:solidFill>
                  <a:srgbClr val="FFFFFF"/>
                </a:solidFill>
              </a:uFill>
              <a:latin typeface="Century Gothic"/>
            </a:endParaRPr>
          </a:p>
          <a:p>
            <a:pPr marL="374650" lvl="2" indent="-285750">
              <a:buFont typeface="Arial" panose="020B0604020202020204" pitchFamily="34" charset="0"/>
              <a:buChar char="•"/>
            </a:pPr>
            <a:r>
              <a:rPr lang="fr-FR" b="1" spc="-1" dirty="0" smtClean="0">
                <a:solidFill>
                  <a:srgbClr val="004586"/>
                </a:solidFill>
                <a:uFill>
                  <a:solidFill>
                    <a:srgbClr val="FFFFFF"/>
                  </a:solidFill>
                </a:uFill>
                <a:latin typeface="Century Gothic"/>
              </a:rPr>
              <a:t>Ilot </a:t>
            </a:r>
            <a:r>
              <a:rPr lang="fr-FR" b="1" spc="-1" dirty="0" smtClean="0">
                <a:solidFill>
                  <a:srgbClr val="004586"/>
                </a:solidFill>
                <a:uFill>
                  <a:solidFill>
                    <a:srgbClr val="FFFFFF"/>
                  </a:solidFill>
                </a:uFill>
                <a:latin typeface="Century Gothic"/>
              </a:rPr>
              <a:t>séparateur en béton balayé ou engazonné selon la largeur</a:t>
            </a:r>
          </a:p>
        </p:txBody>
      </p:sp>
    </p:spTree>
    <p:extLst>
      <p:ext uri="{BB962C8B-B14F-4D97-AF65-F5344CB8AC3E}">
        <p14:creationId xmlns:p14="http://schemas.microsoft.com/office/powerpoint/2010/main" val="10827416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395</TotalTime>
  <Words>279</Words>
  <Application>Microsoft Office PowerPoint</Application>
  <PresentationFormat>Affichage à l'écran (4:3)</PresentationFormat>
  <Paragraphs>105</Paragraphs>
  <Slides>19</Slides>
  <Notes>1</Notes>
  <HiddenSlides>0</HiddenSlides>
  <MMClips>0</MMClips>
  <ScaleCrop>false</ScaleCrop>
  <HeadingPairs>
    <vt:vector size="6" baseType="variant">
      <vt:variant>
        <vt:lpstr>Polices utilisées</vt:lpstr>
      </vt:variant>
      <vt:variant>
        <vt:i4>5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19</vt:i4>
      </vt:variant>
    </vt:vector>
  </HeadingPairs>
  <TitlesOfParts>
    <vt:vector size="25" baseType="lpstr">
      <vt:lpstr>Arial</vt:lpstr>
      <vt:lpstr>Calibri</vt:lpstr>
      <vt:lpstr>Century Gothic</vt:lpstr>
      <vt:lpstr>Courier New</vt:lpstr>
      <vt:lpstr>Times New Roman</vt:lpstr>
      <vt:lpstr>Thème Office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Company>Hewlett-Packard Company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Audrey FOURNIER</dc:creator>
  <cp:lastModifiedBy>MICHOUD Eric</cp:lastModifiedBy>
  <cp:revision>61</cp:revision>
  <cp:lastPrinted>2018-05-16T08:01:30Z</cp:lastPrinted>
  <dcterms:created xsi:type="dcterms:W3CDTF">2018-01-25T13:37:26Z</dcterms:created>
  <dcterms:modified xsi:type="dcterms:W3CDTF">2018-05-16T08:02:06Z</dcterms:modified>
</cp:coreProperties>
</file>